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445" r:id="rId3"/>
    <p:sldId id="597" r:id="rId4"/>
    <p:sldId id="602" r:id="rId5"/>
    <p:sldId id="446" r:id="rId6"/>
    <p:sldId id="458" r:id="rId7"/>
    <p:sldId id="464" r:id="rId8"/>
    <p:sldId id="582" r:id="rId9"/>
    <p:sldId id="424" r:id="rId10"/>
    <p:sldId id="543" r:id="rId11"/>
    <p:sldId id="478" r:id="rId12"/>
    <p:sldId id="604" r:id="rId13"/>
    <p:sldId id="463" r:id="rId14"/>
    <p:sldId id="583" r:id="rId15"/>
    <p:sldId id="468" r:id="rId16"/>
    <p:sldId id="525" r:id="rId17"/>
    <p:sldId id="459" r:id="rId18"/>
    <p:sldId id="605" r:id="rId19"/>
    <p:sldId id="591" r:id="rId20"/>
    <p:sldId id="592" r:id="rId21"/>
    <p:sldId id="471" r:id="rId22"/>
    <p:sldId id="460" r:id="rId23"/>
    <p:sldId id="587" r:id="rId24"/>
    <p:sldId id="593" r:id="rId25"/>
    <p:sldId id="456" r:id="rId26"/>
    <p:sldId id="606" r:id="rId27"/>
    <p:sldId id="493" r:id="rId28"/>
    <p:sldId id="477" r:id="rId29"/>
    <p:sldId id="57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ey A. Pirri, PE, CFM" initials="KAP" lastIdx="20" clrIdx="0"/>
  <p:cmAuthor id="1" name="Remmet deGroot" initials="r" lastIdx="27" clrIdx="1"/>
  <p:cmAuthor id="2" name="Rucker, Rigel" initials="RR" lastIdx="11" clrIdx="2"/>
  <p:cmAuthor id="3" name="Benavides, Vanessa" initials="BV"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a:srgbClr val="FFFFCC"/>
    <a:srgbClr val="FF33CC"/>
    <a:srgbClr val="FFF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0012" autoAdjust="0"/>
  </p:normalViewPr>
  <p:slideViewPr>
    <p:cSldViewPr>
      <p:cViewPr varScale="1">
        <p:scale>
          <a:sx n="104" d="100"/>
          <a:sy n="104" d="100"/>
        </p:scale>
        <p:origin x="966" y="96"/>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17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B302F-4F47-4606-B27B-9D90C7527742}" type="datetimeFigureOut">
              <a:rPr lang="en-US" smtClean="0"/>
              <a:pPr/>
              <a:t>7/17/2020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5FD76-B69C-49BE-94D3-A6902FE3CF9B}" type="slidenum">
              <a:rPr lang="en-US" smtClean="0"/>
              <a:pPr/>
              <a:t>‹#›</a:t>
            </a:fld>
            <a:endParaRPr lang="en-US" dirty="0"/>
          </a:p>
        </p:txBody>
      </p:sp>
    </p:spTree>
    <p:extLst>
      <p:ext uri="{BB962C8B-B14F-4D97-AF65-F5344CB8AC3E}">
        <p14:creationId xmlns:p14="http://schemas.microsoft.com/office/powerpoint/2010/main" val="367434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A45FD76-B69C-49BE-94D3-A6902FE3CF9B}" type="slidenum">
              <a:rPr lang="en-US" smtClean="0"/>
              <a:pPr/>
              <a:t>1</a:t>
            </a:fld>
            <a:endParaRPr lang="en-US" dirty="0"/>
          </a:p>
        </p:txBody>
      </p:sp>
    </p:spTree>
    <p:extLst>
      <p:ext uri="{BB962C8B-B14F-4D97-AF65-F5344CB8AC3E}">
        <p14:creationId xmlns:p14="http://schemas.microsoft.com/office/powerpoint/2010/main" val="131061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11</a:t>
            </a:fld>
            <a:endParaRPr lang="en-US" dirty="0"/>
          </a:p>
        </p:txBody>
      </p:sp>
    </p:spTree>
    <p:extLst>
      <p:ext uri="{BB962C8B-B14F-4D97-AF65-F5344CB8AC3E}">
        <p14:creationId xmlns:p14="http://schemas.microsoft.com/office/powerpoint/2010/main" val="415178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Describe why results of this study may be different.</a:t>
            </a: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 what different symbols</a:t>
            </a:r>
            <a:r>
              <a:rPr lang="en-US" baseline="0" dirty="0"/>
              <a:t> mean on FIRMs</a:t>
            </a:r>
          </a:p>
          <a:p>
            <a:r>
              <a:rPr lang="en-US" baseline="0" dirty="0"/>
              <a:t>Describe what 1% flood and 0.2% flood are.</a:t>
            </a:r>
          </a:p>
          <a:p>
            <a:r>
              <a:rPr lang="en-US" baseline="0" dirty="0"/>
              <a:t>Floodway discussion to come later.</a:t>
            </a: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Regulatory</a:t>
            </a:r>
            <a:r>
              <a:rPr lang="en-US" baseline="0" dirty="0"/>
              <a:t> floodway is a “don’t impact your neighbor” condition.  Developers and homeowners are supposed to work together to show that cumulative development does not impact anyone by more than 0.5’ in Colorado.  The project team conducted an analysis to show where limits are that would and would not impact people by more than 0.5’ if development occurs.  This allows people in the flood fringe to develop by elevating and not conducting an engineering study.  Development in the floodway is required to show that impacts will not occur due to development.</a:t>
            </a:r>
            <a:endParaRPr lang="en-US" dirty="0"/>
          </a:p>
          <a:p>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15</a:t>
            </a:fld>
            <a:endParaRPr lang="en-US" dirty="0"/>
          </a:p>
        </p:txBody>
      </p:sp>
    </p:spTree>
    <p:extLst>
      <p:ext uri="{BB962C8B-B14F-4D97-AF65-F5344CB8AC3E}">
        <p14:creationId xmlns:p14="http://schemas.microsoft.com/office/powerpoint/2010/main" val="323383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that others</a:t>
            </a:r>
            <a:r>
              <a:rPr lang="en-US" baseline="0" dirty="0"/>
              <a:t> could be at risk of flooding, the best engineering data has been used, and the process allows for updates and new information (to be described in the next slide).</a:t>
            </a:r>
          </a:p>
          <a:p>
            <a:r>
              <a:rPr lang="en-US" baseline="0" dirty="0"/>
              <a:t>Discuss that we understand the impacts of identifying this risk and that the number of impacted structures are shown below.</a:t>
            </a:r>
            <a:endParaRPr lang="en-US" dirty="0"/>
          </a:p>
          <a:p>
            <a:endParaRPr lang="en-US" dirty="0"/>
          </a:p>
        </p:txBody>
      </p:sp>
      <p:sp>
        <p:nvSpPr>
          <p:cNvPr id="4" name="Slide Number Placeholder 3"/>
          <p:cNvSpPr>
            <a:spLocks noGrp="1"/>
          </p:cNvSpPr>
          <p:nvPr>
            <p:ph type="sldNum" sz="quarter" idx="5"/>
          </p:nvPr>
        </p:nvSpPr>
        <p:spPr/>
        <p:txBody>
          <a:bodyPr/>
          <a:lstStyle/>
          <a:p>
            <a:fld id="{1A45FD76-B69C-49BE-94D3-A6902FE3CF9B}" type="slidenum">
              <a:rPr lang="en-US" smtClean="0"/>
              <a:pPr/>
              <a:t>16</a:t>
            </a:fld>
            <a:endParaRPr lang="en-US" dirty="0"/>
          </a:p>
        </p:txBody>
      </p:sp>
    </p:spTree>
    <p:extLst>
      <p:ext uri="{BB962C8B-B14F-4D97-AF65-F5344CB8AC3E}">
        <p14:creationId xmlns:p14="http://schemas.microsoft.com/office/powerpoint/2010/main" val="2561006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17</a:t>
            </a:fld>
            <a:endParaRPr lang="en-US" dirty="0"/>
          </a:p>
        </p:txBody>
      </p:sp>
    </p:spTree>
    <p:extLst>
      <p:ext uri="{BB962C8B-B14F-4D97-AF65-F5344CB8AC3E}">
        <p14:creationId xmlns:p14="http://schemas.microsoft.com/office/powerpoint/2010/main" val="190243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 talk through bullets</a:t>
            </a:r>
          </a:p>
          <a:p>
            <a:endParaRPr lang="en-US" dirty="0"/>
          </a:p>
          <a:p>
            <a:r>
              <a:rPr lang="en-US" dirty="0"/>
              <a:t>When considering your flood insurance options, it’s best to consider both whether grandfathering your property following the map revision within the 1</a:t>
            </a:r>
            <a:r>
              <a:rPr lang="en-US" baseline="30000" dirty="0"/>
              <a:t>st</a:t>
            </a:r>
            <a:r>
              <a:rPr lang="en-US" dirty="0"/>
              <a:t> year and getting an elevation certificate to weigh your options.  Once an elevation certificate is done, you can best know your options.  If you don’t wish to pay for an elevation certificate than getting flood insurance within the 12 months following the map revision is crucial whether your have a mortgage or not.  If you don’t, then if flood insurance is required you will be required to get an elevation certificate for rating purposes.  There are three ways to rate a policy either with an elevation certificate, newly mapped rates that transition to grandfathered rates eventually.  If the home is built in compliance according to the flood maps in place at the time of construction, then a grandfathered policy can be obtained at any time.  If the home was built before the community joined the NFIP, then it’s best to buy a flood policy before or within 12 months following the map revision being finalized even when there is no mortgage on the property.  A lender will require a flood insurance policy but with no mortgage no notice will be given to a property owner other than the community letters sent to homeowners prior to the map revisions.  </a:t>
            </a:r>
          </a:p>
          <a:p>
            <a:endParaRPr lang="en-US" dirty="0"/>
          </a:p>
          <a:p>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18</a:t>
            </a:fld>
            <a:endParaRPr lang="en-US" dirty="0"/>
          </a:p>
        </p:txBody>
      </p:sp>
    </p:spTree>
    <p:extLst>
      <p:ext uri="{BB962C8B-B14F-4D97-AF65-F5344CB8AC3E}">
        <p14:creationId xmlns:p14="http://schemas.microsoft.com/office/powerpoint/2010/main" val="23091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development – talk through bullets</a:t>
            </a:r>
          </a:p>
          <a:p>
            <a:endParaRPr lang="en-US" dirty="0"/>
          </a:p>
        </p:txBody>
      </p:sp>
      <p:sp>
        <p:nvSpPr>
          <p:cNvPr id="4" name="Slide Number Placeholder 3"/>
          <p:cNvSpPr>
            <a:spLocks noGrp="1"/>
          </p:cNvSpPr>
          <p:nvPr>
            <p:ph type="sldNum" sz="quarter" idx="5"/>
          </p:nvPr>
        </p:nvSpPr>
        <p:spPr/>
        <p:txBody>
          <a:bodyPr/>
          <a:lstStyle/>
          <a:p>
            <a:fld id="{1A45FD76-B69C-49BE-94D3-A6902FE3CF9B}" type="slidenum">
              <a:rPr lang="en-US" smtClean="0"/>
              <a:pPr/>
              <a:t>20</a:t>
            </a:fld>
            <a:endParaRPr lang="en-US" dirty="0"/>
          </a:p>
        </p:txBody>
      </p:sp>
    </p:spTree>
    <p:extLst>
      <p:ext uri="{BB962C8B-B14F-4D97-AF65-F5344CB8AC3E}">
        <p14:creationId xmlns:p14="http://schemas.microsoft.com/office/powerpoint/2010/main" val="104930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appeal</a:t>
            </a:r>
            <a:r>
              <a:rPr lang="en-US" baseline="0" dirty="0"/>
              <a:t> and comment period and what the differences are between the two and who to coordinate with.</a:t>
            </a:r>
            <a:endParaRPr lang="en-US" dirty="0"/>
          </a:p>
          <a:p>
            <a:endParaRPr lang="en-US" dirty="0"/>
          </a:p>
        </p:txBody>
      </p:sp>
      <p:sp>
        <p:nvSpPr>
          <p:cNvPr id="4" name="Slide Number Placeholder 3"/>
          <p:cNvSpPr>
            <a:spLocks noGrp="1"/>
          </p:cNvSpPr>
          <p:nvPr>
            <p:ph type="sldNum" sz="quarter" idx="5"/>
          </p:nvPr>
        </p:nvSpPr>
        <p:spPr/>
        <p:txBody>
          <a:bodyPr/>
          <a:lstStyle/>
          <a:p>
            <a:fld id="{1A45FD76-B69C-49BE-94D3-A6902FE3CF9B}" type="slidenum">
              <a:rPr lang="en-US" smtClean="0"/>
              <a:pPr/>
              <a:t>21</a:t>
            </a:fld>
            <a:endParaRPr lang="en-US" dirty="0"/>
          </a:p>
        </p:txBody>
      </p:sp>
    </p:spTree>
    <p:extLst>
      <p:ext uri="{BB962C8B-B14F-4D97-AF65-F5344CB8AC3E}">
        <p14:creationId xmlns:p14="http://schemas.microsoft.com/office/powerpoint/2010/main" val="3391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3</a:t>
            </a:fld>
            <a:endParaRPr lang="en-US" dirty="0"/>
          </a:p>
        </p:txBody>
      </p:sp>
    </p:spTree>
    <p:extLst>
      <p:ext uri="{BB962C8B-B14F-4D97-AF65-F5344CB8AC3E}">
        <p14:creationId xmlns:p14="http://schemas.microsoft.com/office/powerpoint/2010/main" val="4281991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dirty="0"/>
              <a:t>Discuss that multiple resources are available for questions and more information.  This presentation will be available if anyone needs these links.</a:t>
            </a:r>
          </a:p>
        </p:txBody>
      </p:sp>
      <p:sp>
        <p:nvSpPr>
          <p:cNvPr id="4" name="Slide Number Placeholder 3"/>
          <p:cNvSpPr>
            <a:spLocks noGrp="1"/>
          </p:cNvSpPr>
          <p:nvPr>
            <p:ph type="sldNum" sz="quarter" idx="10"/>
          </p:nvPr>
        </p:nvSpPr>
        <p:spPr/>
        <p:txBody>
          <a:bodyPr/>
          <a:lstStyle/>
          <a:p>
            <a:fld id="{1A45FD76-B69C-49BE-94D3-A6902FE3CF9B}" type="slidenum">
              <a:rPr lang="en-US" smtClean="0"/>
              <a:pPr/>
              <a:t>24</a:t>
            </a:fld>
            <a:endParaRPr lang="en-US" dirty="0"/>
          </a:p>
        </p:txBody>
      </p:sp>
    </p:spTree>
    <p:extLst>
      <p:ext uri="{BB962C8B-B14F-4D97-AF65-F5344CB8AC3E}">
        <p14:creationId xmlns:p14="http://schemas.microsoft.com/office/powerpoint/2010/main" val="3504810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Show data on CHAMP site</a:t>
            </a:r>
          </a:p>
        </p:txBody>
      </p:sp>
      <p:sp>
        <p:nvSpPr>
          <p:cNvPr id="4" name="Slide Number Placeholder 3"/>
          <p:cNvSpPr>
            <a:spLocks noGrp="1"/>
          </p:cNvSpPr>
          <p:nvPr>
            <p:ph type="sldNum" sz="quarter" idx="10"/>
          </p:nvPr>
        </p:nvSpPr>
        <p:spPr/>
        <p:txBody>
          <a:bodyPr/>
          <a:lstStyle/>
          <a:p>
            <a:fld id="{1A45FD76-B69C-49BE-94D3-A6902FE3CF9B}" type="slidenum">
              <a:rPr lang="en-US" smtClean="0"/>
              <a:pPr/>
              <a:t>25</a:t>
            </a:fld>
            <a:endParaRPr lang="en-US" dirty="0"/>
          </a:p>
        </p:txBody>
      </p:sp>
    </p:spTree>
    <p:extLst>
      <p:ext uri="{BB962C8B-B14F-4D97-AF65-F5344CB8AC3E}">
        <p14:creationId xmlns:p14="http://schemas.microsoft.com/office/powerpoint/2010/main" val="1208978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Show data on CHAMP site</a:t>
            </a:r>
          </a:p>
        </p:txBody>
      </p:sp>
      <p:sp>
        <p:nvSpPr>
          <p:cNvPr id="4" name="Slide Number Placeholder 3"/>
          <p:cNvSpPr>
            <a:spLocks noGrp="1"/>
          </p:cNvSpPr>
          <p:nvPr>
            <p:ph type="sldNum" sz="quarter" idx="10"/>
          </p:nvPr>
        </p:nvSpPr>
        <p:spPr/>
        <p:txBody>
          <a:bodyPr/>
          <a:lstStyle/>
          <a:p>
            <a:fld id="{1A45FD76-B69C-49BE-94D3-A6902FE3CF9B}" type="slidenum">
              <a:rPr lang="en-US" smtClean="0"/>
              <a:pPr/>
              <a:t>26</a:t>
            </a:fld>
            <a:endParaRPr lang="en-US" dirty="0"/>
          </a:p>
        </p:txBody>
      </p:sp>
    </p:spTree>
    <p:extLst>
      <p:ext uri="{BB962C8B-B14F-4D97-AF65-F5344CB8AC3E}">
        <p14:creationId xmlns:p14="http://schemas.microsoft.com/office/powerpoint/2010/main" val="458417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Reinforce that the main takeaways are:</a:t>
            </a:r>
          </a:p>
          <a:p>
            <a:pPr marL="171450" indent="-171450">
              <a:buFontTx/>
              <a:buChar char="-"/>
            </a:pPr>
            <a:r>
              <a:rPr lang="en-US" dirty="0"/>
              <a:t>Resources</a:t>
            </a:r>
            <a:r>
              <a:rPr lang="en-US" baseline="0" dirty="0"/>
              <a:t> are available at this meeting for questions.  Make sure to ask if you have them.</a:t>
            </a:r>
          </a:p>
          <a:p>
            <a:pPr marL="171450" indent="-171450">
              <a:buFontTx/>
              <a:buChar char="-"/>
            </a:pPr>
            <a:r>
              <a:rPr lang="en-US" baseline="0" dirty="0"/>
              <a:t>FIRMs will be used to rate flood insurance once they become effective.  If you are in or near a Zone A, make sure you understand what that means and what to do.</a:t>
            </a:r>
          </a:p>
          <a:p>
            <a:pPr marL="171450" indent="-171450">
              <a:buFontTx/>
              <a:buChar char="-"/>
            </a:pPr>
            <a:r>
              <a:rPr lang="en-US" baseline="0" dirty="0"/>
              <a:t>Flood insurance requirements will not change until FIRMs are effective.</a:t>
            </a:r>
          </a:p>
          <a:p>
            <a:pPr marL="171450" indent="-171450">
              <a:buFontTx/>
              <a:buChar char="-"/>
            </a:pPr>
            <a:r>
              <a:rPr lang="en-US" baseline="0" dirty="0"/>
              <a:t>Results show risk.  If you are in or near a mapped floodplain, you could be at a greater risk of flooding.  If you are outside of a mapped floodplain, there is still flood potential.</a:t>
            </a: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27</a:t>
            </a:fld>
            <a:endParaRPr lang="en-US" dirty="0"/>
          </a:p>
        </p:txBody>
      </p:sp>
    </p:spTree>
    <p:extLst>
      <p:ext uri="{BB962C8B-B14F-4D97-AF65-F5344CB8AC3E}">
        <p14:creationId xmlns:p14="http://schemas.microsoft.com/office/powerpoint/2010/main" val="3504810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Thuy</a:t>
            </a:r>
          </a:p>
          <a:p>
            <a:endParaRPr lang="en-US" dirty="0"/>
          </a:p>
        </p:txBody>
      </p:sp>
      <p:sp>
        <p:nvSpPr>
          <p:cNvPr id="4" name="Date Placeholder 3"/>
          <p:cNvSpPr>
            <a:spLocks noGrp="1"/>
          </p:cNvSpPr>
          <p:nvPr>
            <p:ph type="dt" idx="10"/>
          </p:nvPr>
        </p:nvSpPr>
        <p:spPr/>
        <p:txBody>
          <a:bodyPr/>
          <a:lstStyle/>
          <a:p>
            <a:pPr>
              <a:defRPr/>
            </a:pPr>
            <a:fld id="{082C2C1A-F799-40A8-ACE9-F729F450A09B}" type="datetime1">
              <a:rPr lang="en-US" smtClean="0"/>
              <a:t>7/17/2020</a:t>
            </a:fld>
            <a:endParaRPr lang="en-US"/>
          </a:p>
        </p:txBody>
      </p:sp>
      <p:sp>
        <p:nvSpPr>
          <p:cNvPr id="5" name="Slide Number Placeholder 4"/>
          <p:cNvSpPr>
            <a:spLocks noGrp="1"/>
          </p:cNvSpPr>
          <p:nvPr>
            <p:ph type="sldNum" sz="quarter" idx="11"/>
          </p:nvPr>
        </p:nvSpPr>
        <p:spPr/>
        <p:txBody>
          <a:bodyPr/>
          <a:lstStyle/>
          <a:p>
            <a:pPr>
              <a:defRPr/>
            </a:pPr>
            <a:fld id="{C7F5C9AC-5B86-4AAD-97DF-720B232894EB}" type="slidenum">
              <a:rPr lang="en-US" smtClean="0"/>
              <a:pPr>
                <a:defRPr/>
              </a:pPr>
              <a:t>28</a:t>
            </a:fld>
            <a:endParaRPr lang="en-US" dirty="0"/>
          </a:p>
        </p:txBody>
      </p:sp>
    </p:spTree>
    <p:extLst>
      <p:ext uri="{BB962C8B-B14F-4D97-AF65-F5344CB8AC3E}">
        <p14:creationId xmlns:p14="http://schemas.microsoft.com/office/powerpoint/2010/main" val="121008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r>
              <a:rPr lang="en-US" baseline="0" dirty="0"/>
              <a:t>This presentation is meant to answer several questions that typically come up and get everyone on the same page</a:t>
            </a:r>
            <a:endParaRPr lang="en-US" dirty="0"/>
          </a:p>
          <a:p>
            <a:pPr lvl="1">
              <a:buFont typeface="Arial" pitchFamily="34" charset="0"/>
              <a:buNone/>
            </a:pPr>
            <a:r>
              <a:rPr lang="en-US" dirty="0"/>
              <a:t>Emphasize</a:t>
            </a:r>
            <a:r>
              <a:rPr lang="en-US" baseline="0" dirty="0"/>
              <a:t> flood risk is important and can affect lives.  It is also not static, which is why these studies occur.  </a:t>
            </a:r>
          </a:p>
          <a:p>
            <a:pPr lvl="1">
              <a:buFont typeface="Arial" pitchFamily="34" charset="0"/>
              <a:buNone/>
            </a:pPr>
            <a:r>
              <a:rPr lang="en-US" baseline="0" dirty="0"/>
              <a:t>Describe that the communities participate in the NFIP so that they can buy flood insurance and receive federal assistance.  Communities who participate have to follow certain requirements.</a:t>
            </a:r>
            <a:endParaRPr lang="en-US" dirty="0"/>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r>
              <a:rPr lang="en-US" dirty="0"/>
              <a:t>Talk through NFIP points.</a:t>
            </a:r>
          </a:p>
        </p:txBody>
      </p:sp>
      <p:sp>
        <p:nvSpPr>
          <p:cNvPr id="4" name="Slide Number Placeholder 3"/>
          <p:cNvSpPr>
            <a:spLocks noGrp="1"/>
          </p:cNvSpPr>
          <p:nvPr>
            <p:ph type="sldNum" sz="quarter" idx="10"/>
          </p:nvPr>
        </p:nvSpPr>
        <p:spPr/>
        <p:txBody>
          <a:bodyPr/>
          <a:lstStyle/>
          <a:p>
            <a:fld id="{1A45FD76-B69C-49BE-94D3-A6902FE3CF9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Describe what the</a:t>
            </a:r>
            <a:r>
              <a:rPr lang="en-US" baseline="0" dirty="0"/>
              <a:t> roles are for all involved.</a:t>
            </a: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pPr/>
              <a:t>8</a:t>
            </a:fld>
            <a:endParaRPr lang="en-US" dirty="0"/>
          </a:p>
        </p:txBody>
      </p:sp>
    </p:spTree>
    <p:extLst>
      <p:ext uri="{BB962C8B-B14F-4D97-AF65-F5344CB8AC3E}">
        <p14:creationId xmlns:p14="http://schemas.microsoft.com/office/powerpoint/2010/main" val="323383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1201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5FD76-B69C-49BE-94D3-A6902FE3CF9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73257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2">
            <a:extLst>
              <a:ext uri="{FF2B5EF4-FFF2-40B4-BE49-F238E27FC236}">
                <a16:creationId xmlns:a16="http://schemas.microsoft.com/office/drawing/2014/main" id="{9969DE1A-E998-4F30-8C2D-4815533A2F7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6626" y="4"/>
            <a:ext cx="9150626" cy="17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90F1D8D-A4AD-4E19-832E-675B1146F8E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71" r="57168" b="28235"/>
          <a:stretch/>
        </p:blipFill>
        <p:spPr>
          <a:xfrm>
            <a:off x="76200" y="228600"/>
            <a:ext cx="2276595" cy="1143000"/>
          </a:xfrm>
          <a:prstGeom prst="rect">
            <a:avLst/>
          </a:prstGeom>
          <a:solidFill>
            <a:schemeClr val="bg1">
              <a:lumMod val="50000"/>
              <a:lumOff val="50000"/>
            </a:schemeClr>
          </a:solidFill>
        </p:spPr>
      </p:pic>
    </p:spTree>
    <p:extLst>
      <p:ext uri="{BB962C8B-B14F-4D97-AF65-F5344CB8AC3E}">
        <p14:creationId xmlns:p14="http://schemas.microsoft.com/office/powerpoint/2010/main" val="13732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759052" y="5883276"/>
            <a:ext cx="2057400" cy="365125"/>
          </a:xfrm>
          <a:prstGeom prst="rect">
            <a:avLst/>
          </a:prstGeom>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65159"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593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759052" y="5883276"/>
            <a:ext cx="2057400" cy="365125"/>
          </a:xfrm>
          <a:prstGeom prst="rect">
            <a:avLst/>
          </a:prstGeom>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65159"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472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759052" y="5883276"/>
            <a:ext cx="2057400" cy="365125"/>
          </a:xfrm>
          <a:prstGeom prst="rect">
            <a:avLst/>
          </a:prstGeom>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65159" cy="365125"/>
          </a:xfrm>
          <a:prstGeom prst="rect">
            <a:avLst/>
          </a:prstGeom>
        </p:spPr>
        <p:txBody>
          <a:bodyPr/>
          <a:lstStyle/>
          <a:p>
            <a:fld id="{6D22F896-40B5-4ADD-8801-0D06FADFA095}" type="slidenum">
              <a:rPr lang="en-US" dirty="0"/>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229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759052" y="5883276"/>
            <a:ext cx="2057400" cy="365125"/>
          </a:xfrm>
          <a:prstGeom prst="rect">
            <a:avLst/>
          </a:prstGeom>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65159"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296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5759052" y="5883276"/>
            <a:ext cx="2057400" cy="365125"/>
          </a:xfrm>
          <a:prstGeom prst="rect">
            <a:avLst/>
          </a:prstGeom>
        </p:spPr>
        <p:txBody>
          <a:bodyPr/>
          <a:lstStyle/>
          <a:p>
            <a:fld id="{48A87A34-81AB-432B-8DAE-1953F412C126}" type="datetimeFigureOut">
              <a:rPr lang="en-US" dirty="0"/>
              <a:t>7/17/2020</a:t>
            </a:fld>
            <a:endParaRPr lang="en-US" dirty="0"/>
          </a:p>
        </p:txBody>
      </p:sp>
      <p:sp>
        <p:nvSpPr>
          <p:cNvPr id="4" name="Footer Placeholder 3"/>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885509" y="5883276"/>
            <a:ext cx="565159"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9688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5759052" y="5883276"/>
            <a:ext cx="2057400" cy="365125"/>
          </a:xfrm>
          <a:prstGeom prst="rect">
            <a:avLst/>
          </a:prstGeom>
        </p:spPr>
        <p:txBody>
          <a:bodyPr/>
          <a:lstStyle/>
          <a:p>
            <a:fld id="{48A87A34-81AB-432B-8DAE-1953F412C126}" type="datetimeFigureOut">
              <a:rPr lang="en-US" dirty="0"/>
              <a:t>7/17/2020</a:t>
            </a:fld>
            <a:endParaRPr lang="en-US" dirty="0"/>
          </a:p>
        </p:txBody>
      </p:sp>
      <p:sp>
        <p:nvSpPr>
          <p:cNvPr id="4" name="Footer Placeholder 3"/>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885509" y="5883276"/>
            <a:ext cx="565159"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8736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5" name="Footer Placeholder 4"/>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90853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5" name="Footer Placeholder 4"/>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95703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FB13-B3B3-4C0F-98A8-FB39E70DE1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48987E-F984-4C3E-91AA-8113359F9CB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2E986-5C17-4CA6-91FB-8E0408513A5A}"/>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5" name="Footer Placeholder 4">
            <a:extLst>
              <a:ext uri="{FF2B5EF4-FFF2-40B4-BE49-F238E27FC236}">
                <a16:creationId xmlns:a16="http://schemas.microsoft.com/office/drawing/2014/main" id="{7C64B575-50F4-4AF0-BCD8-171FB7B03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BF614-BA6C-410E-92B3-236687B30300}"/>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177581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0FF3-0DD6-4D39-BA2B-38F30C03C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32548-7F7F-4B84-B44C-5DB0F59970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0035C-69C4-4C93-AF65-0CBE66E3DC8D}"/>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5" name="Footer Placeholder 4">
            <a:extLst>
              <a:ext uri="{FF2B5EF4-FFF2-40B4-BE49-F238E27FC236}">
                <a16:creationId xmlns:a16="http://schemas.microsoft.com/office/drawing/2014/main" id="{B1A8C6E9-52AE-480D-A319-01AE50BA1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14C01-EEE8-47FA-915B-27DA51932ED2}"/>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123769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1295400"/>
            <a:ext cx="7765322"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3">
            <a:extLst>
              <a:ext uri="{FF2B5EF4-FFF2-40B4-BE49-F238E27FC236}">
                <a16:creationId xmlns:a16="http://schemas.microsoft.com/office/drawing/2014/main" id="{509EDE4F-2C23-41A6-84D9-BC153D359B2D}"/>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2700" y="0"/>
            <a:ext cx="91567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2989" y="67225"/>
            <a:ext cx="7765322" cy="970450"/>
          </a:xfrm>
        </p:spPr>
        <p:txBody>
          <a:bodyPr/>
          <a:lstStyle>
            <a:lvl1pPr>
              <a:defRPr b="0" cap="none" spc="0">
                <a:ln w="0"/>
                <a:solidFill>
                  <a:schemeClr val="tx1">
                    <a:lumMod val="95000"/>
                  </a:schemeClr>
                </a:solidFill>
                <a:effectLst>
                  <a:glow rad="228600">
                    <a:schemeClr val="accent5">
                      <a:satMod val="175000"/>
                      <a:alpha val="40000"/>
                    </a:schemeClr>
                  </a:glow>
                  <a:outerShdw blurRad="38100" dist="19050" dir="2700000" algn="tl" rotWithShape="0">
                    <a:schemeClr val="dk1">
                      <a:alpha val="40000"/>
                    </a:schemeClr>
                  </a:outerShdw>
                </a:effectLst>
              </a:defRPr>
            </a:lvl1pPr>
          </a:lstStyle>
          <a:p>
            <a:r>
              <a:rPr lang="en-US" dirty="0"/>
              <a:t>Click to edit Master title style</a:t>
            </a:r>
          </a:p>
        </p:txBody>
      </p:sp>
    </p:spTree>
    <p:extLst>
      <p:ext uri="{BB962C8B-B14F-4D97-AF65-F5344CB8AC3E}">
        <p14:creationId xmlns:p14="http://schemas.microsoft.com/office/powerpoint/2010/main" val="196798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9053-F017-45A2-96DE-D9AB6933CB3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AE811-C4C3-4F95-8F34-6F9B4DC4E94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EF7D9C-C540-40B3-AB45-40A2C076AA56}"/>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5" name="Footer Placeholder 4">
            <a:extLst>
              <a:ext uri="{FF2B5EF4-FFF2-40B4-BE49-F238E27FC236}">
                <a16:creationId xmlns:a16="http://schemas.microsoft.com/office/drawing/2014/main" id="{AE9CF21D-DA33-4166-BA42-76E2B58AF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4829E-D3D0-4C6E-BB34-E84FF6473AA7}"/>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2850647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DC99-01FE-47C6-AA74-769E077A7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C1D07-D0E7-4534-B727-E179344B948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BF4CA-9BFB-4D0E-95CD-17EA40C2F1F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D512B-C9D4-4B8F-8761-2FA7B0BCF749}"/>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6" name="Footer Placeholder 5">
            <a:extLst>
              <a:ext uri="{FF2B5EF4-FFF2-40B4-BE49-F238E27FC236}">
                <a16:creationId xmlns:a16="http://schemas.microsoft.com/office/drawing/2014/main" id="{11A6DF33-5EE4-43CE-882F-707C2A94D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6D87E-7E3F-4A9D-AD32-969DAE0EED10}"/>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2773715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BA7A-1627-4FC3-A17C-53C68F87D12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45A7F-261A-472B-8EB1-57B2EABB7C9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83D101-CAE4-4409-B659-C1B1AEAD278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4AAD86-C7B0-48EF-94BC-32703386D77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697C2-FA4A-42A9-90C3-96BB59F8762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DD6043-76D2-45ED-AB72-33970E8759CC}"/>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8" name="Footer Placeholder 7">
            <a:extLst>
              <a:ext uri="{FF2B5EF4-FFF2-40B4-BE49-F238E27FC236}">
                <a16:creationId xmlns:a16="http://schemas.microsoft.com/office/drawing/2014/main" id="{78D07E59-6E1A-445E-952A-19AC31BD6D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62DEC2-6159-43B2-9050-EA97AB8E21A9}"/>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1532160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F076-F4FB-4820-82F8-D23C5D1BDF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DAF8B7-D7E5-468F-BE9B-00B0882266FF}"/>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4" name="Footer Placeholder 3">
            <a:extLst>
              <a:ext uri="{FF2B5EF4-FFF2-40B4-BE49-F238E27FC236}">
                <a16:creationId xmlns:a16="http://schemas.microsoft.com/office/drawing/2014/main" id="{4328CE94-62CB-441C-B2E5-F5F845FA43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1D420-4E74-44CE-ABFC-4E9E7B2FB081}"/>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797116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795D1-E40E-44DD-A472-138EDA759C43}"/>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3" name="Footer Placeholder 2">
            <a:extLst>
              <a:ext uri="{FF2B5EF4-FFF2-40B4-BE49-F238E27FC236}">
                <a16:creationId xmlns:a16="http://schemas.microsoft.com/office/drawing/2014/main" id="{63FB20E6-E27C-4EB7-B4D6-E05D0AB7E8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EABA5D-F725-48A7-A786-026B7D6E1F92}"/>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754361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8847-098F-4138-B2BF-0C836B889FB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A82A1-1A8A-48A0-86FC-1583F89BDBC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F861CF-9085-421D-9FF1-276E50581C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F51C2-AEE5-46F0-8895-B2BC2AFF78AE}"/>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6" name="Footer Placeholder 5">
            <a:extLst>
              <a:ext uri="{FF2B5EF4-FFF2-40B4-BE49-F238E27FC236}">
                <a16:creationId xmlns:a16="http://schemas.microsoft.com/office/drawing/2014/main" id="{DA215602-B42A-48CC-92E3-3046B1DDB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56634-0A47-49C4-9CB2-7B7D4789C877}"/>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471880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5C85-5ADF-4AFE-8001-0FF0F522B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053831-8E81-41B7-AA68-5302F2DFBC6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56B2BD-4140-4475-804D-6B748225F3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D98B4-1FDE-4E28-8DC3-8173D6B94857}"/>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6" name="Footer Placeholder 5">
            <a:extLst>
              <a:ext uri="{FF2B5EF4-FFF2-40B4-BE49-F238E27FC236}">
                <a16:creationId xmlns:a16="http://schemas.microsoft.com/office/drawing/2014/main" id="{FD4A1AF0-8331-40B1-8D92-02C251E8B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49603-1F9A-4DA6-BCEC-10407F38B57B}"/>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24077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E3D5-1DE1-4CE1-983D-AF1D9CB48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91653B-761E-4168-98C2-1E14387CA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C0B25-00E5-4E91-9323-9977818CA2D4}"/>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5" name="Footer Placeholder 4">
            <a:extLst>
              <a:ext uri="{FF2B5EF4-FFF2-40B4-BE49-F238E27FC236}">
                <a16:creationId xmlns:a16="http://schemas.microsoft.com/office/drawing/2014/main" id="{4C6C68F8-F385-4AD6-9489-479A148F8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292C9-0575-4EC9-9280-F36FB709D70D}"/>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3852068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369E9C-B073-41CF-B2A2-FD69CB108F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2F543E-D199-4945-B86F-E5373734DB1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CCACF-A8FF-474A-A74D-4F6E043A6F71}"/>
              </a:ext>
            </a:extLst>
          </p:cNvPr>
          <p:cNvSpPr>
            <a:spLocks noGrp="1"/>
          </p:cNvSpPr>
          <p:nvPr>
            <p:ph type="dt" sz="half" idx="10"/>
          </p:nvPr>
        </p:nvSpPr>
        <p:spPr/>
        <p:txBody>
          <a:bodyPr/>
          <a:lstStyle/>
          <a:p>
            <a:fld id="{59725AFF-8768-4ABF-B7B5-D7AC61D4047F}" type="datetimeFigureOut">
              <a:rPr lang="en-US" smtClean="0"/>
              <a:t>7/17/2020</a:t>
            </a:fld>
            <a:endParaRPr lang="en-US"/>
          </a:p>
        </p:txBody>
      </p:sp>
      <p:sp>
        <p:nvSpPr>
          <p:cNvPr id="5" name="Footer Placeholder 4">
            <a:extLst>
              <a:ext uri="{FF2B5EF4-FFF2-40B4-BE49-F238E27FC236}">
                <a16:creationId xmlns:a16="http://schemas.microsoft.com/office/drawing/2014/main" id="{159A7D5D-02F8-4FEB-90B0-858A17E64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4F157-6167-4A15-8F00-B4FB2D7258A0}"/>
              </a:ext>
            </a:extLst>
          </p:cNvPr>
          <p:cNvSpPr>
            <a:spLocks noGrp="1"/>
          </p:cNvSpPr>
          <p:nvPr>
            <p:ph type="sldNum" sz="quarter" idx="12"/>
          </p:nvPr>
        </p:nvSpPr>
        <p:spPr/>
        <p:txBody>
          <a:bodyPr/>
          <a:lstStyle/>
          <a:p>
            <a:fld id="{38584A4F-042A-475C-8BBB-AA58D45E4BD2}" type="slidenum">
              <a:rPr lang="en-US" smtClean="0"/>
              <a:t>‹#›</a:t>
            </a:fld>
            <a:endParaRPr lang="en-US"/>
          </a:p>
        </p:txBody>
      </p:sp>
    </p:spTree>
    <p:extLst>
      <p:ext uri="{BB962C8B-B14F-4D97-AF65-F5344CB8AC3E}">
        <p14:creationId xmlns:p14="http://schemas.microsoft.com/office/powerpoint/2010/main" val="28234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5" name="Footer Placeholder 4"/>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20703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6" name="Footer Placeholder 5"/>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81097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8" name="Footer Placeholder 7"/>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3544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4" name="Footer Placeholder 3"/>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62629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3" name="Footer Placeholder 2"/>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58267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6" name="Footer Placeholder 5"/>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97555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759052" y="5883276"/>
            <a:ext cx="2057400" cy="365125"/>
          </a:xfrm>
          <a:prstGeom prst="rect">
            <a:avLst/>
          </a:prstGeom>
        </p:spPr>
        <p:txBody>
          <a:bodyPr/>
          <a:lstStyle/>
          <a:p>
            <a:fld id="{8E36636D-D922-432D-A958-524484B5923D}" type="datetimeFigureOut">
              <a:rPr lang="en-US" dirty="0"/>
              <a:pPr/>
              <a:t>7/17/2020</a:t>
            </a:fld>
            <a:endParaRPr lang="en-US" dirty="0"/>
          </a:p>
        </p:txBody>
      </p:sp>
      <p:sp>
        <p:nvSpPr>
          <p:cNvPr id="6" name="Footer Placeholder 5"/>
          <p:cNvSpPr>
            <a:spLocks noGrp="1"/>
          </p:cNvSpPr>
          <p:nvPr>
            <p:ph type="ftr" sz="quarter" idx="11"/>
          </p:nvPr>
        </p:nvSpPr>
        <p:spPr>
          <a:xfrm>
            <a:off x="685347" y="5883276"/>
            <a:ext cx="500464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885509" y="5883276"/>
            <a:ext cx="565159" cy="365125"/>
          </a:xfrm>
          <a:prstGeom prst="rect">
            <a:avLst/>
          </a:prstGeom>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78201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287350"/>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7196A1AA-7CF2-4639-B6B1-99F09B9A1578}"/>
              </a:ext>
            </a:extLst>
          </p:cNvPr>
          <p:cNvSpPr/>
          <p:nvPr userDrawn="1"/>
        </p:nvSpPr>
        <p:spPr>
          <a:xfrm>
            <a:off x="1981200" y="6490678"/>
            <a:ext cx="4265816" cy="307777"/>
          </a:xfrm>
          <a:prstGeom prst="rect">
            <a:avLst/>
          </a:prstGeom>
          <a:noFill/>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a:ln/>
                <a:solidFill>
                  <a:srgbClr val="FFFFCC"/>
                </a:solidFill>
                <a:effectLst>
                  <a:outerShdw blurRad="50800" dist="38100" dir="2700000" algn="tl" rotWithShape="0">
                    <a:prstClr val="black">
                      <a:alpha val="40000"/>
                    </a:prstClr>
                  </a:outerShdw>
                </a:effectLst>
              </a:rPr>
              <a:t>COLORADOHAZARDMAPPING.COM</a:t>
            </a:r>
          </a:p>
        </p:txBody>
      </p:sp>
      <p:pic>
        <p:nvPicPr>
          <p:cNvPr id="9" name="Picture 8">
            <a:extLst>
              <a:ext uri="{FF2B5EF4-FFF2-40B4-BE49-F238E27FC236}">
                <a16:creationId xmlns:a16="http://schemas.microsoft.com/office/drawing/2014/main" id="{2E4B6263-169C-488F-BC3F-58CA712EB1E7}"/>
              </a:ext>
            </a:extLst>
          </p:cNvPr>
          <p:cNvPicPr>
            <a:picLocks noChangeAspect="1"/>
          </p:cNvPicPr>
          <p:nvPr userDrawn="1"/>
        </p:nvPicPr>
        <p:blipFill>
          <a:blip r:embed="rId19">
            <a:extLst>
              <a:ext uri="{BEBA8EAE-BF5A-486C-A8C5-ECC9F3942E4B}">
                <a14:imgProps xmlns:a14="http://schemas.microsoft.com/office/drawing/2010/main">
                  <a14:imgLayer r:embed="rId20">
                    <a14:imgEffect>
                      <a14:backgroundRemoval t="0" b="100000" l="0" r="100000">
                        <a14:foregroundMark x1="32804" y1="48120" x2="32804" y2="48120"/>
                        <a14:foregroundMark x1="31746" y1="39850" x2="31746" y2="39850"/>
                        <a14:foregroundMark x1="32275" y1="36842" x2="32275" y2="36842"/>
                        <a14:foregroundMark x1="32011" y1="30075" x2="32011" y2="30075"/>
                        <a14:foregroundMark x1="29894" y1="20301" x2="29894" y2="20301"/>
                        <a14:foregroundMark x1="28571" y1="18797" x2="28571" y2="18797"/>
                        <a14:foregroundMark x1="27249" y1="18045" x2="27249" y2="18045"/>
                        <a14:foregroundMark x1="23545" y1="15789" x2="23545" y2="15789"/>
                        <a14:foregroundMark x1="20899" y1="12030" x2="20899" y2="12030"/>
                        <a14:foregroundMark x1="14286" y1="9023" x2="14815" y2="9023"/>
                        <a14:foregroundMark x1="8730" y1="9023" x2="32275" y2="70677"/>
                        <a14:foregroundMark x1="20370" y1="5263" x2="26190" y2="7519"/>
                        <a14:foregroundMark x1="27778" y1="11278" x2="28836" y2="18797"/>
                        <a14:foregroundMark x1="44444" y1="42857" x2="44444" y2="42857"/>
                        <a14:foregroundMark x1="55820" y1="48120" x2="55820" y2="48120"/>
                        <a14:foregroundMark x1="70635" y1="48872" x2="70635" y2="48872"/>
                        <a14:foregroundMark x1="92328" y1="54887" x2="92328" y2="54887"/>
                        <a14:foregroundMark x1="5026" y1="28571" x2="4762" y2="79699"/>
                        <a14:foregroundMark x1="6614" y1="77444" x2="20106" y2="90977"/>
                        <a14:foregroundMark x1="34656" y1="46617" x2="34656" y2="46617"/>
                        <a14:foregroundMark x1="34656" y1="63910" x2="34656" y2="63910"/>
                        <a14:foregroundMark x1="33862" y1="31579" x2="33862" y2="31579"/>
                        <a14:foregroundMark x1="32011" y1="21053" x2="32011" y2="21053"/>
                        <a14:foregroundMark x1="34921" y1="40602" x2="34921" y2="40602"/>
                        <a14:foregroundMark x1="35185" y1="54135" x2="35185" y2="54135"/>
                        <a14:foregroundMark x1="33598" y1="73684" x2="33598" y2="73684"/>
                        <a14:foregroundMark x1="32011" y1="80451" x2="32011" y2="80451"/>
                        <a14:foregroundMark x1="29894" y1="84211" x2="29894" y2="84211"/>
                        <a14:foregroundMark x1="27513" y1="90977" x2="27513" y2="90977"/>
                        <a14:foregroundMark x1="6085" y1="16541" x2="6085" y2="16541"/>
                        <a14:foregroundMark x1="12963" y1="5263" x2="12963" y2="5263"/>
                        <a14:foregroundMark x1="3439" y1="27068" x2="3439" y2="27068"/>
                        <a14:foregroundMark x1="1323" y1="42857" x2="1323" y2="42857"/>
                        <a14:foregroundMark x1="7672" y1="87970" x2="7672" y2="87970"/>
                        <a14:foregroundMark x1="12698" y1="96241" x2="12698" y2="96241"/>
                        <a14:foregroundMark x1="1323" y1="59398" x2="1323" y2="59398"/>
                        <a14:foregroundMark x1="7407" y1="34586" x2="7407" y2="34586"/>
                        <a14:foregroundMark x1="17989" y1="2256" x2="17989" y2="2256"/>
                        <a14:foregroundMark x1="16402" y1="97744" x2="16402" y2="97744"/>
                        <a14:backgroundMark x1="92063" y1="47368" x2="92063" y2="47368"/>
                        <a14:backgroundMark x1="3439" y1="9774" x2="3439" y2="9774"/>
                        <a14:backgroundMark x1="3704" y1="89474" x2="3704" y2="89474"/>
                        <a14:backgroundMark x1="6085" y1="93985" x2="6085" y2="93985"/>
                        <a14:backgroundMark x1="1587" y1="20301" x2="1587" y2="20301"/>
                        <a14:backgroundMark x1="23016" y1="1504" x2="23016" y2="1504"/>
                        <a14:backgroundMark x1="13228" y1="1504" x2="13228" y2="1504"/>
                        <a14:backgroundMark x1="14021" y1="752" x2="14021" y2="752"/>
                        <a14:backgroundMark x1="15079" y1="752" x2="15079" y2="752"/>
                        <a14:backgroundMark x1="15608" y1="752" x2="15608" y2="752"/>
                        <a14:backgroundMark x1="21958" y1="752" x2="21958" y2="752"/>
                        <a14:backgroundMark x1="20899" y1="752" x2="20899" y2="752"/>
                        <a14:backgroundMark x1="529" y1="60902" x2="529" y2="60902"/>
                        <a14:backgroundMark x1="11905" y1="98496" x2="11905" y2="98496"/>
                        <a14:backgroundMark x1="12963" y1="98496" x2="12963" y2="98496"/>
                        <a14:backgroundMark x1="23810" y1="99248" x2="23810" y2="99248"/>
                        <a14:backgroundMark x1="22751" y1="99248" x2="22751" y2="99248"/>
                        <a14:backgroundMark x1="14021" y1="99248" x2="14021" y2="99248"/>
                      </a14:backgroundRemoval>
                    </a14:imgEffect>
                  </a14:imgLayer>
                </a14:imgProps>
              </a:ext>
              <a:ext uri="{28A0092B-C50C-407E-A947-70E740481C1C}">
                <a14:useLocalDpi xmlns:a14="http://schemas.microsoft.com/office/drawing/2010/main" val="0"/>
              </a:ext>
            </a:extLst>
          </a:blip>
          <a:stretch>
            <a:fillRect/>
          </a:stretch>
        </p:blipFill>
        <p:spPr>
          <a:xfrm>
            <a:off x="6096000" y="6269361"/>
            <a:ext cx="1598816" cy="562545"/>
          </a:xfrm>
          <a:prstGeom prst="rect">
            <a:avLst/>
          </a:prstGeom>
        </p:spPr>
      </p:pic>
      <p:pic>
        <p:nvPicPr>
          <p:cNvPr id="10" name="Picture 9">
            <a:extLst>
              <a:ext uri="{FF2B5EF4-FFF2-40B4-BE49-F238E27FC236}">
                <a16:creationId xmlns:a16="http://schemas.microsoft.com/office/drawing/2014/main" id="{459E67F8-00A5-4722-BF17-C796FEDC13EB}"/>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6471" r="57168" b="28235"/>
          <a:stretch/>
        </p:blipFill>
        <p:spPr>
          <a:xfrm>
            <a:off x="151533" y="6172200"/>
            <a:ext cx="1235482" cy="620293"/>
          </a:xfrm>
          <a:prstGeom prst="rect">
            <a:avLst/>
          </a:prstGeom>
          <a:solidFill>
            <a:schemeClr val="bg1">
              <a:lumMod val="50000"/>
              <a:lumOff val="50000"/>
            </a:schemeClr>
          </a:solidFill>
        </p:spPr>
      </p:pic>
      <p:pic>
        <p:nvPicPr>
          <p:cNvPr id="13" name="Picture 6" descr="AECOM-Logo-Holloway Reverse - Virginia Sea Grant">
            <a:extLst>
              <a:ext uri="{FF2B5EF4-FFF2-40B4-BE49-F238E27FC236}">
                <a16:creationId xmlns:a16="http://schemas.microsoft.com/office/drawing/2014/main" id="{B8A6CFE5-6909-4607-9022-F7A4F7C084F7}"/>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818041" y="6324600"/>
            <a:ext cx="1419862" cy="5073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F3A9BD-4BD1-4A60-92A9-28B5E0C0B785}"/>
              </a:ext>
            </a:extLst>
          </p:cNvPr>
          <p:cNvSpPr/>
          <p:nvPr userDrawn="1"/>
        </p:nvSpPr>
        <p:spPr>
          <a:xfrm>
            <a:off x="1524000" y="6172200"/>
            <a:ext cx="4448775" cy="30777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t>Insert Community Logos</a:t>
            </a:r>
          </a:p>
        </p:txBody>
      </p:sp>
    </p:spTree>
    <p:extLst>
      <p:ext uri="{BB962C8B-B14F-4D97-AF65-F5344CB8AC3E}">
        <p14:creationId xmlns:p14="http://schemas.microsoft.com/office/powerpoint/2010/main" val="32555609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633C7-0A4E-4C0A-BB79-868D8D6085D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4E117-AD57-4319-979B-E36A1A03BD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6C327-EAE0-4480-A94C-644D0DE5909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25AFF-8768-4ABF-B7B5-D7AC61D4047F}" type="datetimeFigureOut">
              <a:rPr lang="en-US" smtClean="0"/>
              <a:t>7/17/2020</a:t>
            </a:fld>
            <a:endParaRPr lang="en-US"/>
          </a:p>
        </p:txBody>
      </p:sp>
      <p:sp>
        <p:nvSpPr>
          <p:cNvPr id="5" name="Footer Placeholder 4">
            <a:extLst>
              <a:ext uri="{FF2B5EF4-FFF2-40B4-BE49-F238E27FC236}">
                <a16:creationId xmlns:a16="http://schemas.microsoft.com/office/drawing/2014/main" id="{1938AA2E-4375-476D-B470-888A9364BC5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137147-BF2C-4CE7-B794-03EBA10CE06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84A4F-042A-475C-8BBB-AA58D45E4BD2}" type="slidenum">
              <a:rPr lang="en-US" smtClean="0"/>
              <a:t>‹#›</a:t>
            </a:fld>
            <a:endParaRPr lang="en-US"/>
          </a:p>
        </p:txBody>
      </p:sp>
    </p:spTree>
    <p:extLst>
      <p:ext uri="{BB962C8B-B14F-4D97-AF65-F5344CB8AC3E}">
        <p14:creationId xmlns:p14="http://schemas.microsoft.com/office/powerpoint/2010/main" val="14345129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Thuy.Patton@state.co.us" TargetMode="External"/><Relationship Id="rId2" Type="http://schemas.openxmlformats.org/officeDocument/2006/relationships/hyperlink" Target="mailto:R8commentsandappeals@fema.dhs.gov"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loodsmart.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hyperlink" Target="http://cwcb.state.co.us/water-management/flood/Pages/main.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att.Buddie@fema.dhs.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christine.gaynes@fema.dhs.gov" TargetMode="External"/><Relationship Id="rId5" Type="http://schemas.openxmlformats.org/officeDocument/2006/relationships/hyperlink" Target="mailto:thuy.patton@state.co.us" TargetMode="External"/><Relationship Id="rId4" Type="http://schemas.openxmlformats.org/officeDocument/2006/relationships/hyperlink" Target="mailto:Doug.mahan@state.c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8458200" cy="2003425"/>
          </a:xfrm>
        </p:spPr>
        <p:txBody>
          <a:bodyPr>
            <a:normAutofit/>
          </a:bodyPr>
          <a:lstStyle/>
          <a:p>
            <a:r>
              <a:rPr lang="en-US" dirty="0">
                <a:solidFill>
                  <a:srgbClr val="FF0000"/>
                </a:solidFill>
              </a:rPr>
              <a:t>Community</a:t>
            </a:r>
            <a:br>
              <a:rPr lang="en-US" dirty="0"/>
            </a:br>
            <a:r>
              <a:rPr lang="en-US" dirty="0"/>
              <a:t>Public Meeting</a:t>
            </a:r>
            <a:endParaRPr lang="en-US" sz="3600" i="1" dirty="0"/>
          </a:p>
        </p:txBody>
      </p:sp>
      <p:sp>
        <p:nvSpPr>
          <p:cNvPr id="3" name="Subtitle 2"/>
          <p:cNvSpPr>
            <a:spLocks noGrp="1"/>
          </p:cNvSpPr>
          <p:nvPr>
            <p:ph type="subTitle" idx="1"/>
          </p:nvPr>
        </p:nvSpPr>
        <p:spPr>
          <a:xfrm>
            <a:off x="1371600" y="4267200"/>
            <a:ext cx="6400800" cy="2057400"/>
          </a:xfrm>
        </p:spPr>
        <p:txBody>
          <a:bodyPr>
            <a:normAutofit/>
          </a:bodyPr>
          <a:lstStyle/>
          <a:p>
            <a:r>
              <a:rPr lang="en-US" sz="2800" i="1" dirty="0"/>
              <a:t>Colorado Risk MAP</a:t>
            </a:r>
            <a:br>
              <a:rPr lang="en-US" sz="2800" i="1" dirty="0"/>
            </a:br>
            <a:r>
              <a:rPr lang="en-US" sz="2800" i="1" dirty="0">
                <a:solidFill>
                  <a:srgbClr val="FF0000"/>
                </a:solidFill>
              </a:rPr>
              <a:t>COMMUNITY </a:t>
            </a:r>
            <a:r>
              <a:rPr lang="en-US" sz="2800" i="1" dirty="0"/>
              <a:t>FIRM and FIS Update </a:t>
            </a:r>
          </a:p>
          <a:p>
            <a:r>
              <a:rPr lang="en-US" dirty="0">
                <a:effectLst/>
              </a:rPr>
              <a:t>Location</a:t>
            </a:r>
          </a:p>
          <a:p>
            <a:r>
              <a:rPr lang="en-US" i="1" dirty="0"/>
              <a:t>Date &amp; Time</a:t>
            </a:r>
            <a:endParaRPr lang="en-US" sz="2000" i="1" dirty="0"/>
          </a:p>
          <a:p>
            <a:endParaRPr lang="en-US" sz="26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Regulatory Schedule</a:t>
            </a:r>
          </a:p>
        </p:txBody>
      </p:sp>
      <p:sp>
        <p:nvSpPr>
          <p:cNvPr id="3" name="Content Placeholder 2"/>
          <p:cNvSpPr>
            <a:spLocks noGrp="1"/>
          </p:cNvSpPr>
          <p:nvPr>
            <p:ph idx="1"/>
          </p:nvPr>
        </p:nvSpPr>
        <p:spPr/>
        <p:txBody>
          <a:bodyPr/>
          <a:lstStyle/>
          <a:p>
            <a:pPr lvl="1"/>
            <a:endParaRPr lang="en-US" dirty="0"/>
          </a:p>
          <a:p>
            <a:endParaRPr lang="en-US" dirty="0"/>
          </a:p>
        </p:txBody>
      </p:sp>
      <p:pic>
        <p:nvPicPr>
          <p:cNvPr id="10243" name="Picture 3" descr="C:\Users\rigel.rucker\Desktop\Picture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00200"/>
            <a:ext cx="9105900" cy="4432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812" y="1761749"/>
            <a:ext cx="856325" cy="438262"/>
          </a:xfrm>
          <a:prstGeom prst="rect">
            <a:avLst/>
          </a:prstGeom>
          <a:noFill/>
        </p:spPr>
        <p:txBody>
          <a:bodyPr wrap="none" rtlCol="0">
            <a:spAutoFit/>
          </a:bodyPr>
          <a:lstStyle/>
          <a:p>
            <a:pPr algn="ctr">
              <a:lnSpc>
                <a:spcPct val="60000"/>
              </a:lnSpc>
            </a:pPr>
            <a:r>
              <a:rPr lang="en-US" dirty="0">
                <a:solidFill>
                  <a:srgbClr val="FF0000"/>
                </a:solidFill>
              </a:rPr>
              <a:t>Month</a:t>
            </a:r>
          </a:p>
          <a:p>
            <a:pPr algn="ctr">
              <a:lnSpc>
                <a:spcPct val="60000"/>
              </a:lnSpc>
            </a:pPr>
            <a:r>
              <a:rPr lang="en-US" dirty="0">
                <a:solidFill>
                  <a:srgbClr val="FF0000"/>
                </a:solidFill>
              </a:rPr>
              <a:t>0</a:t>
            </a:r>
          </a:p>
        </p:txBody>
      </p:sp>
      <p:sp>
        <p:nvSpPr>
          <p:cNvPr id="10" name="TextBox 9"/>
          <p:cNvSpPr txBox="1"/>
          <p:nvPr/>
        </p:nvSpPr>
        <p:spPr>
          <a:xfrm>
            <a:off x="5334000" y="1537900"/>
            <a:ext cx="2043829" cy="615553"/>
          </a:xfrm>
          <a:prstGeom prst="rect">
            <a:avLst/>
          </a:prstGeom>
          <a:noFill/>
        </p:spPr>
        <p:txBody>
          <a:bodyPr wrap="none" rtlCol="0">
            <a:spAutoFit/>
          </a:bodyPr>
          <a:lstStyle/>
          <a:p>
            <a:r>
              <a:rPr lang="en-US" dirty="0">
                <a:solidFill>
                  <a:srgbClr val="FF0000"/>
                </a:solidFill>
              </a:rPr>
              <a:t>+8 to 12</a:t>
            </a:r>
          </a:p>
          <a:p>
            <a:r>
              <a:rPr lang="en-US" sz="1600" dirty="0">
                <a:solidFill>
                  <a:srgbClr val="FF0000"/>
                </a:solidFill>
              </a:rPr>
              <a:t>Depends On Appeals</a:t>
            </a:r>
          </a:p>
        </p:txBody>
      </p:sp>
      <p:sp>
        <p:nvSpPr>
          <p:cNvPr id="11" name="TextBox 10"/>
          <p:cNvSpPr txBox="1"/>
          <p:nvPr/>
        </p:nvSpPr>
        <p:spPr>
          <a:xfrm>
            <a:off x="8310147" y="1553304"/>
            <a:ext cx="825867" cy="646331"/>
          </a:xfrm>
          <a:prstGeom prst="rect">
            <a:avLst/>
          </a:prstGeom>
          <a:noFill/>
        </p:spPr>
        <p:txBody>
          <a:bodyPr wrap="none" rtlCol="0">
            <a:spAutoFit/>
          </a:bodyPr>
          <a:lstStyle/>
          <a:p>
            <a:r>
              <a:rPr lang="en-US" dirty="0">
                <a:solidFill>
                  <a:srgbClr val="FF0000"/>
                </a:solidFill>
              </a:rPr>
              <a:t>+14 to</a:t>
            </a:r>
            <a:br>
              <a:rPr lang="en-US" dirty="0">
                <a:solidFill>
                  <a:srgbClr val="FF0000"/>
                </a:solidFill>
              </a:rPr>
            </a:br>
            <a:r>
              <a:rPr lang="en-US" dirty="0">
                <a:solidFill>
                  <a:srgbClr val="FF0000"/>
                </a:solidFill>
              </a:rPr>
              <a:t>+18</a:t>
            </a:r>
          </a:p>
        </p:txBody>
      </p:sp>
      <p:cxnSp>
        <p:nvCxnSpPr>
          <p:cNvPr id="6" name="Straight Arrow Connector 5">
            <a:extLst>
              <a:ext uri="{FF2B5EF4-FFF2-40B4-BE49-F238E27FC236}">
                <a16:creationId xmlns:a16="http://schemas.microsoft.com/office/drawing/2014/main" id="{83278E9E-6B37-478B-B517-6E955EF663CC}"/>
              </a:ext>
            </a:extLst>
          </p:cNvPr>
          <p:cNvCxnSpPr/>
          <p:nvPr/>
        </p:nvCxnSpPr>
        <p:spPr>
          <a:xfrm flipV="1">
            <a:off x="1981200" y="4038600"/>
            <a:ext cx="0" cy="1295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D59E31-7E70-4777-8274-7CC33003722D}"/>
              </a:ext>
            </a:extLst>
          </p:cNvPr>
          <p:cNvSpPr txBox="1"/>
          <p:nvPr/>
        </p:nvSpPr>
        <p:spPr>
          <a:xfrm>
            <a:off x="1029123" y="5334000"/>
            <a:ext cx="1904153" cy="369332"/>
          </a:xfrm>
          <a:prstGeom prst="rect">
            <a:avLst/>
          </a:prstGeom>
          <a:noFill/>
        </p:spPr>
        <p:txBody>
          <a:bodyPr wrap="square" rtlCol="0">
            <a:spAutoFit/>
          </a:bodyPr>
          <a:lstStyle/>
          <a:p>
            <a:pPr algn="ctr"/>
            <a:r>
              <a:rPr lang="en-US" dirty="0">
                <a:solidFill>
                  <a:srgbClr val="FF0000"/>
                </a:solidFill>
              </a:rPr>
              <a:t>+4</a:t>
            </a:r>
          </a:p>
        </p:txBody>
      </p:sp>
      <p:sp>
        <p:nvSpPr>
          <p:cNvPr id="15" name="TextBox 14">
            <a:extLst>
              <a:ext uri="{FF2B5EF4-FFF2-40B4-BE49-F238E27FC236}">
                <a16:creationId xmlns:a16="http://schemas.microsoft.com/office/drawing/2014/main" id="{D38CCBD8-B57B-47B9-90D7-CDF8B29A2A92}"/>
              </a:ext>
            </a:extLst>
          </p:cNvPr>
          <p:cNvSpPr txBox="1"/>
          <p:nvPr/>
        </p:nvSpPr>
        <p:spPr>
          <a:xfrm>
            <a:off x="1143348" y="1761749"/>
            <a:ext cx="455574" cy="272062"/>
          </a:xfrm>
          <a:prstGeom prst="rect">
            <a:avLst/>
          </a:prstGeom>
          <a:noFill/>
        </p:spPr>
        <p:txBody>
          <a:bodyPr wrap="none" rtlCol="0">
            <a:spAutoFit/>
          </a:bodyPr>
          <a:lstStyle/>
          <a:p>
            <a:pPr algn="ctr">
              <a:lnSpc>
                <a:spcPct val="60000"/>
              </a:lnSpc>
            </a:pPr>
            <a:r>
              <a:rPr lang="en-US" dirty="0">
                <a:solidFill>
                  <a:srgbClr val="FF0000"/>
                </a:solidFill>
              </a:rPr>
              <a:t>+1</a:t>
            </a:r>
          </a:p>
        </p:txBody>
      </p:sp>
      <p:sp>
        <p:nvSpPr>
          <p:cNvPr id="16" name="TextBox 15">
            <a:extLst>
              <a:ext uri="{FF2B5EF4-FFF2-40B4-BE49-F238E27FC236}">
                <a16:creationId xmlns:a16="http://schemas.microsoft.com/office/drawing/2014/main" id="{1F1DAE38-2BA4-499C-BA52-A42800E877A1}"/>
              </a:ext>
            </a:extLst>
          </p:cNvPr>
          <p:cNvSpPr txBox="1"/>
          <p:nvPr/>
        </p:nvSpPr>
        <p:spPr>
          <a:xfrm>
            <a:off x="1907150" y="1738842"/>
            <a:ext cx="455574" cy="272062"/>
          </a:xfrm>
          <a:prstGeom prst="rect">
            <a:avLst/>
          </a:prstGeom>
          <a:noFill/>
        </p:spPr>
        <p:txBody>
          <a:bodyPr wrap="none" rtlCol="0">
            <a:spAutoFit/>
          </a:bodyPr>
          <a:lstStyle/>
          <a:p>
            <a:pPr algn="ctr">
              <a:lnSpc>
                <a:spcPct val="60000"/>
              </a:lnSpc>
            </a:pPr>
            <a:r>
              <a:rPr lang="en-US" b="1" dirty="0">
                <a:solidFill>
                  <a:srgbClr val="FF0000"/>
                </a:solidFill>
              </a:rPr>
              <a:t>+2</a:t>
            </a:r>
          </a:p>
        </p:txBody>
      </p:sp>
      <p:sp>
        <p:nvSpPr>
          <p:cNvPr id="17" name="TextBox 16">
            <a:extLst>
              <a:ext uri="{FF2B5EF4-FFF2-40B4-BE49-F238E27FC236}">
                <a16:creationId xmlns:a16="http://schemas.microsoft.com/office/drawing/2014/main" id="{7B1FBD57-DD1E-4EA4-86A4-A6528B45D83F}"/>
              </a:ext>
            </a:extLst>
          </p:cNvPr>
          <p:cNvSpPr txBox="1"/>
          <p:nvPr/>
        </p:nvSpPr>
        <p:spPr>
          <a:xfrm>
            <a:off x="3948996" y="2133600"/>
            <a:ext cx="455574" cy="272062"/>
          </a:xfrm>
          <a:prstGeom prst="rect">
            <a:avLst/>
          </a:prstGeom>
          <a:noFill/>
        </p:spPr>
        <p:txBody>
          <a:bodyPr wrap="none" rtlCol="0">
            <a:spAutoFit/>
          </a:bodyPr>
          <a:lstStyle/>
          <a:p>
            <a:pPr algn="ctr">
              <a:lnSpc>
                <a:spcPct val="60000"/>
              </a:lnSpc>
            </a:pPr>
            <a:r>
              <a:rPr lang="en-US" dirty="0">
                <a:solidFill>
                  <a:srgbClr val="FF0000"/>
                </a:solidFill>
              </a:rPr>
              <a:t>+7</a:t>
            </a:r>
          </a:p>
        </p:txBody>
      </p:sp>
      <p:sp>
        <p:nvSpPr>
          <p:cNvPr id="18" name="TextBox 17">
            <a:extLst>
              <a:ext uri="{FF2B5EF4-FFF2-40B4-BE49-F238E27FC236}">
                <a16:creationId xmlns:a16="http://schemas.microsoft.com/office/drawing/2014/main" id="{2CA4BEDF-CE9C-4379-89AC-48238757AE6D}"/>
              </a:ext>
            </a:extLst>
          </p:cNvPr>
          <p:cNvSpPr txBox="1"/>
          <p:nvPr/>
        </p:nvSpPr>
        <p:spPr>
          <a:xfrm>
            <a:off x="6931055" y="3444622"/>
            <a:ext cx="994182" cy="277064"/>
          </a:xfrm>
          <a:prstGeom prst="rect">
            <a:avLst/>
          </a:prstGeom>
          <a:noFill/>
        </p:spPr>
        <p:txBody>
          <a:bodyPr wrap="none" rtlCol="0">
            <a:spAutoFit/>
          </a:bodyPr>
          <a:lstStyle/>
          <a:p>
            <a:pPr algn="ctr">
              <a:lnSpc>
                <a:spcPct val="60000"/>
              </a:lnSpc>
            </a:pPr>
            <a:r>
              <a:rPr lang="en-US" i="1" dirty="0">
                <a:solidFill>
                  <a:schemeClr val="bg1"/>
                </a:solidFill>
              </a:rPr>
              <a:t>6 months</a:t>
            </a:r>
          </a:p>
        </p:txBody>
      </p:sp>
      <p:sp>
        <p:nvSpPr>
          <p:cNvPr id="5" name="TextBox 4">
            <a:extLst>
              <a:ext uri="{FF2B5EF4-FFF2-40B4-BE49-F238E27FC236}">
                <a16:creationId xmlns:a16="http://schemas.microsoft.com/office/drawing/2014/main" id="{C2DA6A4F-D780-4EAA-B802-41B9417BE9A7}"/>
              </a:ext>
            </a:extLst>
          </p:cNvPr>
          <p:cNvSpPr txBox="1"/>
          <p:nvPr/>
        </p:nvSpPr>
        <p:spPr>
          <a:xfrm>
            <a:off x="2438400" y="1147192"/>
            <a:ext cx="4557401" cy="369332"/>
          </a:xfrm>
          <a:prstGeom prst="rect">
            <a:avLst/>
          </a:prstGeom>
          <a:solidFill>
            <a:schemeClr val="tx1">
              <a:lumMod val="95000"/>
            </a:schemeClr>
          </a:solidFill>
        </p:spPr>
        <p:txBody>
          <a:bodyPr wrap="none" rtlCol="0">
            <a:spAutoFit/>
          </a:bodyPr>
          <a:lstStyle/>
          <a:p>
            <a:r>
              <a:rPr lang="en-US" dirty="0">
                <a:solidFill>
                  <a:srgbClr val="FF0000"/>
                </a:solidFill>
              </a:rPr>
              <a:t>Approximate timeline in months after prelim</a:t>
            </a:r>
          </a:p>
        </p:txBody>
      </p:sp>
    </p:spTree>
    <p:extLst>
      <p:ext uri="{BB962C8B-B14F-4D97-AF65-F5344CB8AC3E}">
        <p14:creationId xmlns:p14="http://schemas.microsoft.com/office/powerpoint/2010/main" val="345957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047399" y="26286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0466" y="2691866"/>
            <a:ext cx="1047166" cy="753959"/>
          </a:xfrm>
          <a:prstGeom prst="rect">
            <a:avLst/>
          </a:prstGeom>
        </p:spPr>
      </p:pic>
      <p:sp>
        <p:nvSpPr>
          <p:cNvPr id="26" name="Rectangle 25"/>
          <p:cNvSpPr/>
          <p:nvPr/>
        </p:nvSpPr>
        <p:spPr>
          <a:xfrm>
            <a:off x="2032177" y="13527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3429" y="1366200"/>
            <a:ext cx="862189" cy="862189"/>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t>Outline</a:t>
            </a:r>
          </a:p>
        </p:txBody>
      </p:sp>
      <p:sp>
        <p:nvSpPr>
          <p:cNvPr id="19" name="Rectangle 18"/>
          <p:cNvSpPr/>
          <p:nvPr/>
        </p:nvSpPr>
        <p:spPr>
          <a:xfrm>
            <a:off x="2041702" y="3811805"/>
            <a:ext cx="1324695" cy="893328"/>
          </a:xfrm>
          <a:prstGeom prst="rect">
            <a:avLst/>
          </a:prstGeom>
          <a:solidFill>
            <a:srgbClr val="FFFF00"/>
          </a:solidFill>
          <a:ln w="25400">
            <a:solidFill>
              <a:srgbClr val="FFFF00"/>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041702" y="38201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47872" y="3820197"/>
            <a:ext cx="923943" cy="912570"/>
          </a:xfrm>
          <a:prstGeom prst="rect">
            <a:avLst/>
          </a:prstGeom>
        </p:spPr>
      </p:pic>
      <p:sp>
        <p:nvSpPr>
          <p:cNvPr id="28" name="Rectangle 27"/>
          <p:cNvSpPr/>
          <p:nvPr/>
        </p:nvSpPr>
        <p:spPr>
          <a:xfrm>
            <a:off x="2047400" y="51019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3539" y="5162268"/>
            <a:ext cx="772610" cy="772610"/>
          </a:xfrm>
          <a:prstGeom prst="rect">
            <a:avLst/>
          </a:prstGeom>
        </p:spPr>
      </p:pic>
      <p:sp>
        <p:nvSpPr>
          <p:cNvPr id="22" name="TextBox 21">
            <a:extLst>
              <a:ext uri="{FF2B5EF4-FFF2-40B4-BE49-F238E27FC236}">
                <a16:creationId xmlns:a16="http://schemas.microsoft.com/office/drawing/2014/main" id="{895A956B-DA05-46CA-9DF0-F7651A794630}"/>
              </a:ext>
            </a:extLst>
          </p:cNvPr>
          <p:cNvSpPr txBox="1"/>
          <p:nvPr/>
        </p:nvSpPr>
        <p:spPr>
          <a:xfrm>
            <a:off x="3810000" y="1326616"/>
            <a:ext cx="372852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NFIP &amp; </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Background</a:t>
            </a:r>
          </a:p>
        </p:txBody>
      </p:sp>
      <p:sp>
        <p:nvSpPr>
          <p:cNvPr id="32" name="TextBox 31">
            <a:extLst>
              <a:ext uri="{FF2B5EF4-FFF2-40B4-BE49-F238E27FC236}">
                <a16:creationId xmlns:a16="http://schemas.microsoft.com/office/drawing/2014/main" id="{E1B59EED-89AC-498D-ADD5-3E839B299422}"/>
              </a:ext>
            </a:extLst>
          </p:cNvPr>
          <p:cNvSpPr txBox="1"/>
          <p:nvPr/>
        </p:nvSpPr>
        <p:spPr>
          <a:xfrm>
            <a:off x="3823271" y="2708298"/>
            <a:ext cx="369093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Study Review</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Timeline</a:t>
            </a:r>
          </a:p>
        </p:txBody>
      </p:sp>
      <p:sp>
        <p:nvSpPr>
          <p:cNvPr id="16" name="TextBox 15">
            <a:extLst>
              <a:ext uri="{FF2B5EF4-FFF2-40B4-BE49-F238E27FC236}">
                <a16:creationId xmlns:a16="http://schemas.microsoft.com/office/drawing/2014/main" id="{D231C97E-F39C-45FC-991E-D7B10026C656}"/>
              </a:ext>
            </a:extLst>
          </p:cNvPr>
          <p:cNvSpPr txBox="1"/>
          <p:nvPr/>
        </p:nvSpPr>
        <p:spPr>
          <a:xfrm>
            <a:off x="3810000" y="3842971"/>
            <a:ext cx="3721403"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Results &amp;</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Mapping</a:t>
            </a:r>
          </a:p>
        </p:txBody>
      </p:sp>
      <p:sp>
        <p:nvSpPr>
          <p:cNvPr id="17" name="TextBox 16">
            <a:extLst>
              <a:ext uri="{FF2B5EF4-FFF2-40B4-BE49-F238E27FC236}">
                <a16:creationId xmlns:a16="http://schemas.microsoft.com/office/drawing/2014/main" id="{C214DB0F-72C4-424C-AE39-D82F382AF4ED}"/>
              </a:ext>
            </a:extLst>
          </p:cNvPr>
          <p:cNvSpPr txBox="1"/>
          <p:nvPr/>
        </p:nvSpPr>
        <p:spPr>
          <a:xfrm>
            <a:off x="3810000" y="5072368"/>
            <a:ext cx="3664431"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Insurance, Appeals</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Resources</a:t>
            </a:r>
          </a:p>
        </p:txBody>
      </p:sp>
    </p:spTree>
    <p:extLst>
      <p:ext uri="{BB962C8B-B14F-4D97-AF65-F5344CB8AC3E}">
        <p14:creationId xmlns:p14="http://schemas.microsoft.com/office/powerpoint/2010/main" val="40610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16">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Do Results Depict Actual Flooding?</a:t>
            </a:r>
            <a:br>
              <a:rPr lang="en-US" dirty="0"/>
            </a:br>
            <a:endParaRPr lang="en-US" dirty="0"/>
          </a:p>
        </p:txBody>
      </p:sp>
      <p:sp>
        <p:nvSpPr>
          <p:cNvPr id="4" name="Content Placeholder 2"/>
          <p:cNvSpPr>
            <a:spLocks noGrp="1"/>
          </p:cNvSpPr>
          <p:nvPr>
            <p:ph idx="1"/>
          </p:nvPr>
        </p:nvSpPr>
        <p:spPr>
          <a:xfrm>
            <a:off x="381000" y="1447800"/>
            <a:ext cx="3810000" cy="4525963"/>
          </a:xfrm>
        </p:spPr>
        <p:txBody>
          <a:bodyPr>
            <a:normAutofit fontScale="92500" lnSpcReduction="10000"/>
          </a:bodyPr>
          <a:lstStyle/>
          <a:p>
            <a:r>
              <a:rPr lang="en-US" sz="2400" dirty="0">
                <a:solidFill>
                  <a:schemeClr val="tx1"/>
                </a:solidFill>
              </a:rPr>
              <a:t>Actual floods can see different results every time</a:t>
            </a:r>
          </a:p>
          <a:p>
            <a:pPr lvl="1"/>
            <a:r>
              <a:rPr lang="en-US" sz="2000" dirty="0">
                <a:solidFill>
                  <a:schemeClr val="tx1"/>
                </a:solidFill>
              </a:rPr>
              <a:t>Dam breaks</a:t>
            </a:r>
          </a:p>
          <a:p>
            <a:pPr lvl="1"/>
            <a:r>
              <a:rPr lang="en-US" sz="2000" dirty="0">
                <a:solidFill>
                  <a:schemeClr val="tx1"/>
                </a:solidFill>
              </a:rPr>
              <a:t>Bridge and culvert clogging</a:t>
            </a:r>
          </a:p>
          <a:p>
            <a:pPr lvl="1"/>
            <a:r>
              <a:rPr lang="en-US" sz="2000" dirty="0">
                <a:solidFill>
                  <a:schemeClr val="tx1"/>
                </a:solidFill>
              </a:rPr>
              <a:t>Debris</a:t>
            </a:r>
          </a:p>
          <a:p>
            <a:r>
              <a:rPr lang="en-US" sz="2400" dirty="0">
                <a:solidFill>
                  <a:schemeClr val="tx1"/>
                </a:solidFill>
              </a:rPr>
              <a:t>Models are based on conditions from topographic data and survey</a:t>
            </a:r>
          </a:p>
          <a:p>
            <a:r>
              <a:rPr lang="en-US" sz="2400" dirty="0">
                <a:solidFill>
                  <a:schemeClr val="tx1"/>
                </a:solidFill>
              </a:rPr>
              <a:t>Models are based on best available information at the time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629" y="1920751"/>
            <a:ext cx="4663036" cy="3037761"/>
          </a:xfrm>
          <a:prstGeom prst="rect">
            <a:avLst/>
          </a:prstGeom>
          <a:ln w="12700">
            <a:solidFill>
              <a:schemeClr val="bg2">
                <a:lumMod val="75000"/>
              </a:schemeClr>
            </a:solidFill>
          </a:ln>
        </p:spPr>
      </p:pic>
    </p:spTree>
    <p:extLst>
      <p:ext uri="{BB962C8B-B14F-4D97-AF65-F5344CB8AC3E}">
        <p14:creationId xmlns:p14="http://schemas.microsoft.com/office/powerpoint/2010/main" val="149201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
            <a:ext cx="8458200" cy="1143000"/>
          </a:xfrm>
        </p:spPr>
        <p:txBody>
          <a:bodyPr>
            <a:normAutofit/>
          </a:bodyPr>
          <a:lstStyle/>
          <a:p>
            <a:r>
              <a:rPr lang="en-US" dirty="0"/>
              <a:t>Flood Insurance Rate Maps Refresher</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8600" y="1457180"/>
            <a:ext cx="4801919" cy="4475628"/>
          </a:xfrm>
          <a:prstGeom prst="rect">
            <a:avLst/>
          </a:prstGeom>
          <a:noFill/>
          <a:ln w="127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86400" y="2475431"/>
            <a:ext cx="3264608" cy="990602"/>
          </a:xfrm>
          <a:prstGeom prst="rect">
            <a:avLst/>
          </a:prstGeom>
          <a:solidFill>
            <a:schemeClr val="tx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2">
                    <a:lumMod val="75000"/>
                  </a:schemeClr>
                </a:solidFill>
              </a:rPr>
              <a:t>Show Flood Risk</a:t>
            </a:r>
          </a:p>
          <a:p>
            <a:pPr algn="ctr"/>
            <a:endParaRPr lang="en-US" dirty="0"/>
          </a:p>
        </p:txBody>
      </p:sp>
      <p:sp>
        <p:nvSpPr>
          <p:cNvPr id="6" name="Rectangle 5"/>
          <p:cNvSpPr/>
          <p:nvPr/>
        </p:nvSpPr>
        <p:spPr>
          <a:xfrm>
            <a:off x="5715000" y="2856433"/>
            <a:ext cx="533400" cy="228600"/>
          </a:xfrm>
          <a:prstGeom prst="rect">
            <a:avLst/>
          </a:prstGeom>
          <a:solidFill>
            <a:schemeClr val="accent5">
              <a:lumMod val="60000"/>
              <a:lumOff val="40000"/>
              <a:alpha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3123133"/>
            <a:ext cx="533400" cy="228600"/>
          </a:xfrm>
          <a:prstGeom prst="rect">
            <a:avLst/>
          </a:prstGeom>
          <a:solidFill>
            <a:schemeClr val="accent6">
              <a:lumMod val="60000"/>
              <a:lumOff val="40000"/>
              <a:alpha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399" y="2816844"/>
            <a:ext cx="1984839" cy="307777"/>
          </a:xfrm>
          <a:prstGeom prst="rect">
            <a:avLst/>
          </a:prstGeom>
          <a:noFill/>
        </p:spPr>
        <p:txBody>
          <a:bodyPr wrap="none" rtlCol="0">
            <a:spAutoFit/>
          </a:bodyPr>
          <a:lstStyle/>
          <a:p>
            <a:r>
              <a:rPr lang="en-US" sz="1400" dirty="0">
                <a:solidFill>
                  <a:schemeClr val="bg2">
                    <a:lumMod val="75000"/>
                  </a:schemeClr>
                </a:solidFill>
              </a:rPr>
              <a:t>1% Annual Chance Flood</a:t>
            </a:r>
          </a:p>
        </p:txBody>
      </p:sp>
      <p:sp>
        <p:nvSpPr>
          <p:cNvPr id="10" name="TextBox 9"/>
          <p:cNvSpPr txBox="1"/>
          <p:nvPr/>
        </p:nvSpPr>
        <p:spPr>
          <a:xfrm>
            <a:off x="6248398" y="3083544"/>
            <a:ext cx="2121093" cy="307777"/>
          </a:xfrm>
          <a:prstGeom prst="rect">
            <a:avLst/>
          </a:prstGeom>
          <a:noFill/>
        </p:spPr>
        <p:txBody>
          <a:bodyPr wrap="none" rtlCol="0">
            <a:spAutoFit/>
          </a:bodyPr>
          <a:lstStyle/>
          <a:p>
            <a:r>
              <a:rPr lang="en-US" sz="1400" dirty="0">
                <a:solidFill>
                  <a:schemeClr val="bg2">
                    <a:lumMod val="75000"/>
                  </a:schemeClr>
                </a:solidFill>
              </a:rPr>
              <a:t>0.2% Annual Chance Flood</a:t>
            </a:r>
          </a:p>
        </p:txBody>
      </p:sp>
      <p:cxnSp>
        <p:nvCxnSpPr>
          <p:cNvPr id="11" name="Straight Arrow Connector 10"/>
          <p:cNvCxnSpPr/>
          <p:nvPr/>
        </p:nvCxnSpPr>
        <p:spPr>
          <a:xfrm flipH="1">
            <a:off x="4330891" y="2970732"/>
            <a:ext cx="1384109" cy="610668"/>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3886201" y="3237433"/>
            <a:ext cx="1828799" cy="1334567"/>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86400" y="1527225"/>
            <a:ext cx="3264608" cy="495301"/>
          </a:xfrm>
          <a:prstGeom prst="rect">
            <a:avLst/>
          </a:prstGeom>
          <a:solidFill>
            <a:schemeClr val="tx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b="1" dirty="0">
                <a:solidFill>
                  <a:schemeClr val="bg2">
                    <a:lumMod val="75000"/>
                  </a:schemeClr>
                </a:solidFill>
              </a:rPr>
              <a:t>Used to rate flood insurance</a:t>
            </a:r>
            <a:endParaRPr lang="en-US" dirty="0"/>
          </a:p>
        </p:txBody>
      </p:sp>
      <p:sp>
        <p:nvSpPr>
          <p:cNvPr id="15" name="Oval 14"/>
          <p:cNvSpPr/>
          <p:nvPr/>
        </p:nvSpPr>
        <p:spPr>
          <a:xfrm>
            <a:off x="3599371" y="1870126"/>
            <a:ext cx="762000" cy="3048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6" idx="1"/>
          </p:cNvCxnSpPr>
          <p:nvPr/>
        </p:nvCxnSpPr>
        <p:spPr>
          <a:xfrm flipH="1">
            <a:off x="4361371" y="1774876"/>
            <a:ext cx="1125029" cy="24765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486400" y="4371500"/>
            <a:ext cx="3264608" cy="1535415"/>
          </a:xfrm>
          <a:prstGeom prst="rect">
            <a:avLst/>
          </a:prstGeom>
          <a:solidFill>
            <a:schemeClr val="tx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2">
                    <a:lumMod val="75000"/>
                  </a:schemeClr>
                </a:solidFill>
              </a:rPr>
              <a:t>Available Online:</a:t>
            </a:r>
          </a:p>
          <a:p>
            <a:pPr marL="285750" indent="-285750">
              <a:buFont typeface="Arial" panose="020B0604020202020204" pitchFamily="34" charset="0"/>
              <a:buChar char="•"/>
            </a:pPr>
            <a:r>
              <a:rPr lang="en-US" b="1" dirty="0">
                <a:solidFill>
                  <a:schemeClr val="bg2">
                    <a:lumMod val="75000"/>
                  </a:schemeClr>
                </a:solidFill>
              </a:rPr>
              <a:t>FEMA Map Service Center (MSC)</a:t>
            </a:r>
          </a:p>
          <a:p>
            <a:pPr marL="285750" indent="-285750">
              <a:buFont typeface="Arial" panose="020B0604020202020204" pitchFamily="34" charset="0"/>
              <a:buChar char="•"/>
            </a:pPr>
            <a:r>
              <a:rPr lang="en-US" b="1" dirty="0">
                <a:solidFill>
                  <a:schemeClr val="bg2">
                    <a:lumMod val="75000"/>
                  </a:schemeClr>
                </a:solidFill>
              </a:rPr>
              <a:t>FEMA National Flood Hazard Layer (NFHL)</a:t>
            </a:r>
            <a:endParaRPr lang="en-US" dirty="0"/>
          </a:p>
        </p:txBody>
      </p:sp>
    </p:spTree>
    <p:extLst>
      <p:ext uri="{BB962C8B-B14F-4D97-AF65-F5344CB8AC3E}">
        <p14:creationId xmlns:p14="http://schemas.microsoft.com/office/powerpoint/2010/main" val="403806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0A7838-E151-46E8-B4B2-810E48BFE6A5}"/>
              </a:ext>
            </a:extLst>
          </p:cNvPr>
          <p:cNvGrpSpPr/>
          <p:nvPr/>
        </p:nvGrpSpPr>
        <p:grpSpPr>
          <a:xfrm>
            <a:off x="4408486" y="2121889"/>
            <a:ext cx="4518025" cy="4019771"/>
            <a:chOff x="4406900" y="2286000"/>
            <a:chExt cx="4518025" cy="401977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97" r="6089"/>
            <a:stretch/>
          </p:blipFill>
          <p:spPr bwMode="auto">
            <a:xfrm>
              <a:off x="4406900" y="2286000"/>
              <a:ext cx="4508500" cy="4019771"/>
            </a:xfrm>
            <a:prstGeom prst="rect">
              <a:avLst/>
            </a:prstGeom>
            <a:solidFill>
              <a:srgbClr val="FF0000">
                <a:alpha val="30000"/>
              </a:srgbClr>
            </a:solidFill>
            <a:ln w="9525">
              <a:solidFill>
                <a:schemeClr val="bg2">
                  <a:lumMod val="75000"/>
                </a:schemeClr>
              </a:solidFill>
              <a:miter lim="800000"/>
              <a:headEnd/>
              <a:tailEnd/>
            </a:ln>
          </p:spPr>
        </p:pic>
        <p:sp>
          <p:nvSpPr>
            <p:cNvPr id="3" name="Freeform 2"/>
            <p:cNvSpPr/>
            <p:nvPr/>
          </p:nvSpPr>
          <p:spPr>
            <a:xfrm>
              <a:off x="4610099" y="2286000"/>
              <a:ext cx="4314826" cy="4010025"/>
            </a:xfrm>
            <a:custGeom>
              <a:avLst/>
              <a:gdLst>
                <a:gd name="connsiteX0" fmla="*/ 0 w 4324350"/>
                <a:gd name="connsiteY0" fmla="*/ 1590675 h 4010025"/>
                <a:gd name="connsiteX1" fmla="*/ 123825 w 4324350"/>
                <a:gd name="connsiteY1" fmla="*/ 1885950 h 4010025"/>
                <a:gd name="connsiteX2" fmla="*/ 361950 w 4324350"/>
                <a:gd name="connsiteY2" fmla="*/ 1990725 h 4010025"/>
                <a:gd name="connsiteX3" fmla="*/ 457200 w 4324350"/>
                <a:gd name="connsiteY3" fmla="*/ 2076450 h 4010025"/>
                <a:gd name="connsiteX4" fmla="*/ 542925 w 4324350"/>
                <a:gd name="connsiteY4" fmla="*/ 2171700 h 4010025"/>
                <a:gd name="connsiteX5" fmla="*/ 609600 w 4324350"/>
                <a:gd name="connsiteY5" fmla="*/ 2333625 h 4010025"/>
                <a:gd name="connsiteX6" fmla="*/ 800100 w 4324350"/>
                <a:gd name="connsiteY6" fmla="*/ 2609850 h 4010025"/>
                <a:gd name="connsiteX7" fmla="*/ 914400 w 4324350"/>
                <a:gd name="connsiteY7" fmla="*/ 2847975 h 4010025"/>
                <a:gd name="connsiteX8" fmla="*/ 1000125 w 4324350"/>
                <a:gd name="connsiteY8" fmla="*/ 2971800 h 4010025"/>
                <a:gd name="connsiteX9" fmla="*/ 1162050 w 4324350"/>
                <a:gd name="connsiteY9" fmla="*/ 3067050 h 4010025"/>
                <a:gd name="connsiteX10" fmla="*/ 1400175 w 4324350"/>
                <a:gd name="connsiteY10" fmla="*/ 3228975 h 4010025"/>
                <a:gd name="connsiteX11" fmla="*/ 1581150 w 4324350"/>
                <a:gd name="connsiteY11" fmla="*/ 3314700 h 4010025"/>
                <a:gd name="connsiteX12" fmla="*/ 1743075 w 4324350"/>
                <a:gd name="connsiteY12" fmla="*/ 3495675 h 4010025"/>
                <a:gd name="connsiteX13" fmla="*/ 1857375 w 4324350"/>
                <a:gd name="connsiteY13" fmla="*/ 3590925 h 4010025"/>
                <a:gd name="connsiteX14" fmla="*/ 1962150 w 4324350"/>
                <a:gd name="connsiteY14" fmla="*/ 3629025 h 4010025"/>
                <a:gd name="connsiteX15" fmla="*/ 2105025 w 4324350"/>
                <a:gd name="connsiteY15" fmla="*/ 3629025 h 4010025"/>
                <a:gd name="connsiteX16" fmla="*/ 2219325 w 4324350"/>
                <a:gd name="connsiteY16" fmla="*/ 3629025 h 4010025"/>
                <a:gd name="connsiteX17" fmla="*/ 2324100 w 4324350"/>
                <a:gd name="connsiteY17" fmla="*/ 3657600 h 4010025"/>
                <a:gd name="connsiteX18" fmla="*/ 2371725 w 4324350"/>
                <a:gd name="connsiteY18" fmla="*/ 3695700 h 4010025"/>
                <a:gd name="connsiteX19" fmla="*/ 2409825 w 4324350"/>
                <a:gd name="connsiteY19" fmla="*/ 3790950 h 4010025"/>
                <a:gd name="connsiteX20" fmla="*/ 2438400 w 4324350"/>
                <a:gd name="connsiteY20" fmla="*/ 3876675 h 4010025"/>
                <a:gd name="connsiteX21" fmla="*/ 2495550 w 4324350"/>
                <a:gd name="connsiteY21" fmla="*/ 4010025 h 4010025"/>
                <a:gd name="connsiteX22" fmla="*/ 4324350 w 4324350"/>
                <a:gd name="connsiteY22" fmla="*/ 4000500 h 4010025"/>
                <a:gd name="connsiteX23" fmla="*/ 4305300 w 4324350"/>
                <a:gd name="connsiteY23" fmla="*/ 3419475 h 4010025"/>
                <a:gd name="connsiteX24" fmla="*/ 3867150 w 4324350"/>
                <a:gd name="connsiteY24" fmla="*/ 3086100 h 4010025"/>
                <a:gd name="connsiteX25" fmla="*/ 3762375 w 4324350"/>
                <a:gd name="connsiteY25" fmla="*/ 2933700 h 4010025"/>
                <a:gd name="connsiteX26" fmla="*/ 3543300 w 4324350"/>
                <a:gd name="connsiteY26" fmla="*/ 2581275 h 4010025"/>
                <a:gd name="connsiteX27" fmla="*/ 3276600 w 4324350"/>
                <a:gd name="connsiteY27" fmla="*/ 2143125 h 4010025"/>
                <a:gd name="connsiteX28" fmla="*/ 2800350 w 4324350"/>
                <a:gd name="connsiteY28" fmla="*/ 1466850 h 4010025"/>
                <a:gd name="connsiteX29" fmla="*/ 2619375 w 4324350"/>
                <a:gd name="connsiteY29" fmla="*/ 1238250 h 4010025"/>
                <a:gd name="connsiteX30" fmla="*/ 2581275 w 4324350"/>
                <a:gd name="connsiteY30" fmla="*/ 1219200 h 4010025"/>
                <a:gd name="connsiteX31" fmla="*/ 2524125 w 4324350"/>
                <a:gd name="connsiteY31" fmla="*/ 1181100 h 4010025"/>
                <a:gd name="connsiteX32" fmla="*/ 2457450 w 4324350"/>
                <a:gd name="connsiteY32" fmla="*/ 1152525 h 4010025"/>
                <a:gd name="connsiteX33" fmla="*/ 2324100 w 4324350"/>
                <a:gd name="connsiteY33" fmla="*/ 1133475 h 4010025"/>
                <a:gd name="connsiteX34" fmla="*/ 2171700 w 4324350"/>
                <a:gd name="connsiteY34" fmla="*/ 1104900 h 4010025"/>
                <a:gd name="connsiteX35" fmla="*/ 1962150 w 4324350"/>
                <a:gd name="connsiteY35" fmla="*/ 1047750 h 4010025"/>
                <a:gd name="connsiteX36" fmla="*/ 1819275 w 4324350"/>
                <a:gd name="connsiteY36" fmla="*/ 962025 h 4010025"/>
                <a:gd name="connsiteX37" fmla="*/ 1371600 w 4324350"/>
                <a:gd name="connsiteY37" fmla="*/ 657225 h 4010025"/>
                <a:gd name="connsiteX38" fmla="*/ 1085850 w 4324350"/>
                <a:gd name="connsiteY38" fmla="*/ 390525 h 4010025"/>
                <a:gd name="connsiteX39" fmla="*/ 1019175 w 4324350"/>
                <a:gd name="connsiteY39" fmla="*/ 295275 h 4010025"/>
                <a:gd name="connsiteX40" fmla="*/ 895350 w 4324350"/>
                <a:gd name="connsiteY40" fmla="*/ 142875 h 4010025"/>
                <a:gd name="connsiteX41" fmla="*/ 752475 w 4324350"/>
                <a:gd name="connsiteY41" fmla="*/ 0 h 4010025"/>
                <a:gd name="connsiteX42" fmla="*/ 28575 w 4324350"/>
                <a:gd name="connsiteY42" fmla="*/ 9525 h 4010025"/>
                <a:gd name="connsiteX43" fmla="*/ 0 w 4324350"/>
                <a:gd name="connsiteY43" fmla="*/ 1590675 h 401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24350" h="4010025">
                  <a:moveTo>
                    <a:pt x="0" y="1590675"/>
                  </a:moveTo>
                  <a:lnTo>
                    <a:pt x="123825" y="1885950"/>
                  </a:lnTo>
                  <a:lnTo>
                    <a:pt x="361950" y="1990725"/>
                  </a:lnTo>
                  <a:lnTo>
                    <a:pt x="457200" y="2076450"/>
                  </a:lnTo>
                  <a:lnTo>
                    <a:pt x="542925" y="2171700"/>
                  </a:lnTo>
                  <a:lnTo>
                    <a:pt x="609600" y="2333625"/>
                  </a:lnTo>
                  <a:lnTo>
                    <a:pt x="800100" y="2609850"/>
                  </a:lnTo>
                  <a:lnTo>
                    <a:pt x="914400" y="2847975"/>
                  </a:lnTo>
                  <a:lnTo>
                    <a:pt x="1000125" y="2971800"/>
                  </a:lnTo>
                  <a:lnTo>
                    <a:pt x="1162050" y="3067050"/>
                  </a:lnTo>
                  <a:lnTo>
                    <a:pt x="1400175" y="3228975"/>
                  </a:lnTo>
                  <a:lnTo>
                    <a:pt x="1581150" y="3314700"/>
                  </a:lnTo>
                  <a:lnTo>
                    <a:pt x="1743075" y="3495675"/>
                  </a:lnTo>
                  <a:lnTo>
                    <a:pt x="1857375" y="3590925"/>
                  </a:lnTo>
                  <a:lnTo>
                    <a:pt x="1962150" y="3629025"/>
                  </a:lnTo>
                  <a:lnTo>
                    <a:pt x="2105025" y="3629025"/>
                  </a:lnTo>
                  <a:lnTo>
                    <a:pt x="2219325" y="3629025"/>
                  </a:lnTo>
                  <a:lnTo>
                    <a:pt x="2324100" y="3657600"/>
                  </a:lnTo>
                  <a:lnTo>
                    <a:pt x="2371725" y="3695700"/>
                  </a:lnTo>
                  <a:lnTo>
                    <a:pt x="2409825" y="3790950"/>
                  </a:lnTo>
                  <a:lnTo>
                    <a:pt x="2438400" y="3876675"/>
                  </a:lnTo>
                  <a:lnTo>
                    <a:pt x="2495550" y="4010025"/>
                  </a:lnTo>
                  <a:lnTo>
                    <a:pt x="4324350" y="4000500"/>
                  </a:lnTo>
                  <a:lnTo>
                    <a:pt x="4305300" y="3419475"/>
                  </a:lnTo>
                  <a:lnTo>
                    <a:pt x="3867150" y="3086100"/>
                  </a:lnTo>
                  <a:lnTo>
                    <a:pt x="3762375" y="2933700"/>
                  </a:lnTo>
                  <a:lnTo>
                    <a:pt x="3543300" y="2581275"/>
                  </a:lnTo>
                  <a:lnTo>
                    <a:pt x="3276600" y="2143125"/>
                  </a:lnTo>
                  <a:lnTo>
                    <a:pt x="2800350" y="1466850"/>
                  </a:lnTo>
                  <a:lnTo>
                    <a:pt x="2619375" y="1238250"/>
                  </a:lnTo>
                  <a:lnTo>
                    <a:pt x="2581275" y="1219200"/>
                  </a:lnTo>
                  <a:lnTo>
                    <a:pt x="2524125" y="1181100"/>
                  </a:lnTo>
                  <a:lnTo>
                    <a:pt x="2457450" y="1152525"/>
                  </a:lnTo>
                  <a:lnTo>
                    <a:pt x="2324100" y="1133475"/>
                  </a:lnTo>
                  <a:lnTo>
                    <a:pt x="2171700" y="1104900"/>
                  </a:lnTo>
                  <a:lnTo>
                    <a:pt x="1962150" y="1047750"/>
                  </a:lnTo>
                  <a:lnTo>
                    <a:pt x="1819275" y="962025"/>
                  </a:lnTo>
                  <a:lnTo>
                    <a:pt x="1371600" y="657225"/>
                  </a:lnTo>
                  <a:lnTo>
                    <a:pt x="1085850" y="390525"/>
                  </a:lnTo>
                  <a:lnTo>
                    <a:pt x="1019175" y="295275"/>
                  </a:lnTo>
                  <a:lnTo>
                    <a:pt x="895350" y="142875"/>
                  </a:lnTo>
                  <a:lnTo>
                    <a:pt x="752475" y="0"/>
                  </a:lnTo>
                  <a:lnTo>
                    <a:pt x="28575" y="9525"/>
                  </a:lnTo>
                  <a:lnTo>
                    <a:pt x="0" y="1590675"/>
                  </a:lnTo>
                  <a:close/>
                </a:path>
              </a:pathLst>
            </a:cu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372100" y="2286000"/>
              <a:ext cx="3543300" cy="3414713"/>
            </a:xfrm>
            <a:custGeom>
              <a:avLst/>
              <a:gdLst>
                <a:gd name="connsiteX0" fmla="*/ 0 w 3543300"/>
                <a:gd name="connsiteY0" fmla="*/ 0 h 3414713"/>
                <a:gd name="connsiteX1" fmla="*/ 80963 w 3543300"/>
                <a:gd name="connsiteY1" fmla="*/ 9525 h 3414713"/>
                <a:gd name="connsiteX2" fmla="*/ 481013 w 3543300"/>
                <a:gd name="connsiteY2" fmla="*/ 476250 h 3414713"/>
                <a:gd name="connsiteX3" fmla="*/ 681038 w 3543300"/>
                <a:gd name="connsiteY3" fmla="*/ 652463 h 3414713"/>
                <a:gd name="connsiteX4" fmla="*/ 914400 w 3543300"/>
                <a:gd name="connsiteY4" fmla="*/ 804863 h 3414713"/>
                <a:gd name="connsiteX5" fmla="*/ 1033463 w 3543300"/>
                <a:gd name="connsiteY5" fmla="*/ 852488 h 3414713"/>
                <a:gd name="connsiteX6" fmla="*/ 1266825 w 3543300"/>
                <a:gd name="connsiteY6" fmla="*/ 871538 h 3414713"/>
                <a:gd name="connsiteX7" fmla="*/ 1685925 w 3543300"/>
                <a:gd name="connsiteY7" fmla="*/ 866775 h 3414713"/>
                <a:gd name="connsiteX8" fmla="*/ 1985963 w 3543300"/>
                <a:gd name="connsiteY8" fmla="*/ 1171575 h 3414713"/>
                <a:gd name="connsiteX9" fmla="*/ 2309813 w 3543300"/>
                <a:gd name="connsiteY9" fmla="*/ 1400175 h 3414713"/>
                <a:gd name="connsiteX10" fmla="*/ 2471738 w 3543300"/>
                <a:gd name="connsiteY10" fmla="*/ 1633538 h 3414713"/>
                <a:gd name="connsiteX11" fmla="*/ 2528888 w 3543300"/>
                <a:gd name="connsiteY11" fmla="*/ 1838325 h 3414713"/>
                <a:gd name="connsiteX12" fmla="*/ 2657475 w 3543300"/>
                <a:gd name="connsiteY12" fmla="*/ 2257425 h 3414713"/>
                <a:gd name="connsiteX13" fmla="*/ 2728913 w 3543300"/>
                <a:gd name="connsiteY13" fmla="*/ 2357438 h 3414713"/>
                <a:gd name="connsiteX14" fmla="*/ 3000375 w 3543300"/>
                <a:gd name="connsiteY14" fmla="*/ 2662238 h 3414713"/>
                <a:gd name="connsiteX15" fmla="*/ 3205163 w 3543300"/>
                <a:gd name="connsiteY15" fmla="*/ 2724150 h 3414713"/>
                <a:gd name="connsiteX16" fmla="*/ 3271838 w 3543300"/>
                <a:gd name="connsiteY16" fmla="*/ 2838450 h 3414713"/>
                <a:gd name="connsiteX17" fmla="*/ 3543300 w 3543300"/>
                <a:gd name="connsiteY17" fmla="*/ 2905125 h 3414713"/>
                <a:gd name="connsiteX18" fmla="*/ 3543300 w 3543300"/>
                <a:gd name="connsiteY18" fmla="*/ 3414713 h 3414713"/>
                <a:gd name="connsiteX19" fmla="*/ 3105150 w 3543300"/>
                <a:gd name="connsiteY19" fmla="*/ 3076575 h 3414713"/>
                <a:gd name="connsiteX20" fmla="*/ 2452688 w 3543300"/>
                <a:gd name="connsiteY20" fmla="*/ 2028825 h 3414713"/>
                <a:gd name="connsiteX21" fmla="*/ 1943100 w 3543300"/>
                <a:gd name="connsiteY21" fmla="*/ 1309688 h 3414713"/>
                <a:gd name="connsiteX22" fmla="*/ 1833563 w 3543300"/>
                <a:gd name="connsiteY22" fmla="*/ 1214438 h 3414713"/>
                <a:gd name="connsiteX23" fmla="*/ 1747838 w 3543300"/>
                <a:gd name="connsiteY23" fmla="*/ 1157288 h 3414713"/>
                <a:gd name="connsiteX24" fmla="*/ 1652588 w 3543300"/>
                <a:gd name="connsiteY24" fmla="*/ 1123950 h 3414713"/>
                <a:gd name="connsiteX25" fmla="*/ 1352550 w 3543300"/>
                <a:gd name="connsiteY25" fmla="*/ 1071563 h 3414713"/>
                <a:gd name="connsiteX26" fmla="*/ 1176338 w 3543300"/>
                <a:gd name="connsiteY26" fmla="*/ 1019175 h 3414713"/>
                <a:gd name="connsiteX27" fmla="*/ 828675 w 3543300"/>
                <a:gd name="connsiteY27" fmla="*/ 800100 h 3414713"/>
                <a:gd name="connsiteX28" fmla="*/ 585788 w 3543300"/>
                <a:gd name="connsiteY28" fmla="*/ 623888 h 3414713"/>
                <a:gd name="connsiteX29" fmla="*/ 323850 w 3543300"/>
                <a:gd name="connsiteY29" fmla="*/ 371475 h 3414713"/>
                <a:gd name="connsiteX30" fmla="*/ 0 w 3543300"/>
                <a:gd name="connsiteY30" fmla="*/ 0 h 341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43300" h="3414713">
                  <a:moveTo>
                    <a:pt x="0" y="0"/>
                  </a:moveTo>
                  <a:lnTo>
                    <a:pt x="80963" y="9525"/>
                  </a:lnTo>
                  <a:lnTo>
                    <a:pt x="481013" y="476250"/>
                  </a:lnTo>
                  <a:lnTo>
                    <a:pt x="681038" y="652463"/>
                  </a:lnTo>
                  <a:lnTo>
                    <a:pt x="914400" y="804863"/>
                  </a:lnTo>
                  <a:lnTo>
                    <a:pt x="1033463" y="852488"/>
                  </a:lnTo>
                  <a:lnTo>
                    <a:pt x="1266825" y="871538"/>
                  </a:lnTo>
                  <a:lnTo>
                    <a:pt x="1685925" y="866775"/>
                  </a:lnTo>
                  <a:lnTo>
                    <a:pt x="1985963" y="1171575"/>
                  </a:lnTo>
                  <a:lnTo>
                    <a:pt x="2309813" y="1400175"/>
                  </a:lnTo>
                  <a:lnTo>
                    <a:pt x="2471738" y="1633538"/>
                  </a:lnTo>
                  <a:lnTo>
                    <a:pt x="2528888" y="1838325"/>
                  </a:lnTo>
                  <a:lnTo>
                    <a:pt x="2657475" y="2257425"/>
                  </a:lnTo>
                  <a:lnTo>
                    <a:pt x="2728913" y="2357438"/>
                  </a:lnTo>
                  <a:lnTo>
                    <a:pt x="3000375" y="2662238"/>
                  </a:lnTo>
                  <a:lnTo>
                    <a:pt x="3205163" y="2724150"/>
                  </a:lnTo>
                  <a:lnTo>
                    <a:pt x="3271838" y="2838450"/>
                  </a:lnTo>
                  <a:lnTo>
                    <a:pt x="3543300" y="2905125"/>
                  </a:lnTo>
                  <a:lnTo>
                    <a:pt x="3543300" y="3414713"/>
                  </a:lnTo>
                  <a:lnTo>
                    <a:pt x="3105150" y="3076575"/>
                  </a:lnTo>
                  <a:lnTo>
                    <a:pt x="2452688" y="2028825"/>
                  </a:lnTo>
                  <a:lnTo>
                    <a:pt x="1943100" y="1309688"/>
                  </a:lnTo>
                  <a:lnTo>
                    <a:pt x="1833563" y="1214438"/>
                  </a:lnTo>
                  <a:lnTo>
                    <a:pt x="1747838" y="1157288"/>
                  </a:lnTo>
                  <a:lnTo>
                    <a:pt x="1652588" y="1123950"/>
                  </a:lnTo>
                  <a:lnTo>
                    <a:pt x="1352550" y="1071563"/>
                  </a:lnTo>
                  <a:lnTo>
                    <a:pt x="1176338" y="1019175"/>
                  </a:lnTo>
                  <a:lnTo>
                    <a:pt x="828675" y="800100"/>
                  </a:lnTo>
                  <a:lnTo>
                    <a:pt x="585788" y="623888"/>
                  </a:lnTo>
                  <a:lnTo>
                    <a:pt x="323850" y="371475"/>
                  </a:lnTo>
                  <a:lnTo>
                    <a:pt x="0" y="0"/>
                  </a:lnTo>
                  <a:close/>
                </a:path>
              </a:pathLst>
            </a:cu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614863" y="3900488"/>
              <a:ext cx="2414587" cy="2247900"/>
            </a:xfrm>
            <a:custGeom>
              <a:avLst/>
              <a:gdLst>
                <a:gd name="connsiteX0" fmla="*/ 0 w 2414587"/>
                <a:gd name="connsiteY0" fmla="*/ 0 h 2247900"/>
                <a:gd name="connsiteX1" fmla="*/ 0 w 2414587"/>
                <a:gd name="connsiteY1" fmla="*/ 0 h 2247900"/>
                <a:gd name="connsiteX2" fmla="*/ 104775 w 2414587"/>
                <a:gd name="connsiteY2" fmla="*/ 319087 h 2247900"/>
                <a:gd name="connsiteX3" fmla="*/ 476250 w 2414587"/>
                <a:gd name="connsiteY3" fmla="*/ 590550 h 2247900"/>
                <a:gd name="connsiteX4" fmla="*/ 519112 w 2414587"/>
                <a:gd name="connsiteY4" fmla="*/ 752475 h 2247900"/>
                <a:gd name="connsiteX5" fmla="*/ 542925 w 2414587"/>
                <a:gd name="connsiteY5" fmla="*/ 971550 h 2247900"/>
                <a:gd name="connsiteX6" fmla="*/ 719137 w 2414587"/>
                <a:gd name="connsiteY6" fmla="*/ 1257300 h 2247900"/>
                <a:gd name="connsiteX7" fmla="*/ 838200 w 2414587"/>
                <a:gd name="connsiteY7" fmla="*/ 1514475 h 2247900"/>
                <a:gd name="connsiteX8" fmla="*/ 885825 w 2414587"/>
                <a:gd name="connsiteY8" fmla="*/ 1724025 h 2247900"/>
                <a:gd name="connsiteX9" fmla="*/ 1038225 w 2414587"/>
                <a:gd name="connsiteY9" fmla="*/ 1881187 h 2247900"/>
                <a:gd name="connsiteX10" fmla="*/ 1281112 w 2414587"/>
                <a:gd name="connsiteY10" fmla="*/ 1985962 h 2247900"/>
                <a:gd name="connsiteX11" fmla="*/ 1557337 w 2414587"/>
                <a:gd name="connsiteY11" fmla="*/ 1962150 h 2247900"/>
                <a:gd name="connsiteX12" fmla="*/ 1985962 w 2414587"/>
                <a:gd name="connsiteY12" fmla="*/ 2114550 h 2247900"/>
                <a:gd name="connsiteX13" fmla="*/ 2228850 w 2414587"/>
                <a:gd name="connsiteY13" fmla="*/ 2105025 h 2247900"/>
                <a:gd name="connsiteX14" fmla="*/ 2352675 w 2414587"/>
                <a:gd name="connsiteY14" fmla="*/ 2157412 h 2247900"/>
                <a:gd name="connsiteX15" fmla="*/ 2414587 w 2414587"/>
                <a:gd name="connsiteY15" fmla="*/ 2247900 h 2247900"/>
                <a:gd name="connsiteX16" fmla="*/ 2333625 w 2414587"/>
                <a:gd name="connsiteY16" fmla="*/ 2076450 h 2247900"/>
                <a:gd name="connsiteX17" fmla="*/ 2257425 w 2414587"/>
                <a:gd name="connsiteY17" fmla="*/ 2043112 h 2247900"/>
                <a:gd name="connsiteX18" fmla="*/ 2143125 w 2414587"/>
                <a:gd name="connsiteY18" fmla="*/ 2024062 h 2247900"/>
                <a:gd name="connsiteX19" fmla="*/ 1928812 w 2414587"/>
                <a:gd name="connsiteY19" fmla="*/ 2028825 h 2247900"/>
                <a:gd name="connsiteX20" fmla="*/ 1824037 w 2414587"/>
                <a:gd name="connsiteY20" fmla="*/ 1981200 h 2247900"/>
                <a:gd name="connsiteX21" fmla="*/ 1690687 w 2414587"/>
                <a:gd name="connsiteY21" fmla="*/ 1871662 h 2247900"/>
                <a:gd name="connsiteX22" fmla="*/ 1557337 w 2414587"/>
                <a:gd name="connsiteY22" fmla="*/ 1709737 h 2247900"/>
                <a:gd name="connsiteX23" fmla="*/ 1362075 w 2414587"/>
                <a:gd name="connsiteY23" fmla="*/ 1628775 h 2247900"/>
                <a:gd name="connsiteX24" fmla="*/ 985837 w 2414587"/>
                <a:gd name="connsiteY24" fmla="*/ 1376362 h 2247900"/>
                <a:gd name="connsiteX25" fmla="*/ 857250 w 2414587"/>
                <a:gd name="connsiteY25" fmla="*/ 1181100 h 2247900"/>
                <a:gd name="connsiteX26" fmla="*/ 785812 w 2414587"/>
                <a:gd name="connsiteY26" fmla="*/ 1014412 h 2247900"/>
                <a:gd name="connsiteX27" fmla="*/ 581025 w 2414587"/>
                <a:gd name="connsiteY27" fmla="*/ 704850 h 2247900"/>
                <a:gd name="connsiteX28" fmla="*/ 504825 w 2414587"/>
                <a:gd name="connsiteY28" fmla="*/ 538162 h 2247900"/>
                <a:gd name="connsiteX29" fmla="*/ 347662 w 2414587"/>
                <a:gd name="connsiteY29" fmla="*/ 395287 h 2247900"/>
                <a:gd name="connsiteX30" fmla="*/ 119062 w 2414587"/>
                <a:gd name="connsiteY30" fmla="*/ 280987 h 2247900"/>
                <a:gd name="connsiteX31" fmla="*/ 0 w 2414587"/>
                <a:gd name="connsiteY31" fmla="*/ 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4587" h="2247900">
                  <a:moveTo>
                    <a:pt x="0" y="0"/>
                  </a:moveTo>
                  <a:lnTo>
                    <a:pt x="0" y="0"/>
                  </a:lnTo>
                  <a:lnTo>
                    <a:pt x="104775" y="319087"/>
                  </a:lnTo>
                  <a:lnTo>
                    <a:pt x="476250" y="590550"/>
                  </a:lnTo>
                  <a:lnTo>
                    <a:pt x="519112" y="752475"/>
                  </a:lnTo>
                  <a:lnTo>
                    <a:pt x="542925" y="971550"/>
                  </a:lnTo>
                  <a:lnTo>
                    <a:pt x="719137" y="1257300"/>
                  </a:lnTo>
                  <a:lnTo>
                    <a:pt x="838200" y="1514475"/>
                  </a:lnTo>
                  <a:lnTo>
                    <a:pt x="885825" y="1724025"/>
                  </a:lnTo>
                  <a:lnTo>
                    <a:pt x="1038225" y="1881187"/>
                  </a:lnTo>
                  <a:lnTo>
                    <a:pt x="1281112" y="1985962"/>
                  </a:lnTo>
                  <a:lnTo>
                    <a:pt x="1557337" y="1962150"/>
                  </a:lnTo>
                  <a:lnTo>
                    <a:pt x="1985962" y="2114550"/>
                  </a:lnTo>
                  <a:lnTo>
                    <a:pt x="2228850" y="2105025"/>
                  </a:lnTo>
                  <a:lnTo>
                    <a:pt x="2352675" y="2157412"/>
                  </a:lnTo>
                  <a:lnTo>
                    <a:pt x="2414587" y="2247900"/>
                  </a:lnTo>
                  <a:lnTo>
                    <a:pt x="2333625" y="2076450"/>
                  </a:lnTo>
                  <a:lnTo>
                    <a:pt x="2257425" y="2043112"/>
                  </a:lnTo>
                  <a:lnTo>
                    <a:pt x="2143125" y="2024062"/>
                  </a:lnTo>
                  <a:lnTo>
                    <a:pt x="1928812" y="2028825"/>
                  </a:lnTo>
                  <a:lnTo>
                    <a:pt x="1824037" y="1981200"/>
                  </a:lnTo>
                  <a:lnTo>
                    <a:pt x="1690687" y="1871662"/>
                  </a:lnTo>
                  <a:lnTo>
                    <a:pt x="1557337" y="1709737"/>
                  </a:lnTo>
                  <a:lnTo>
                    <a:pt x="1362075" y="1628775"/>
                  </a:lnTo>
                  <a:lnTo>
                    <a:pt x="985837" y="1376362"/>
                  </a:lnTo>
                  <a:lnTo>
                    <a:pt x="857250" y="1181100"/>
                  </a:lnTo>
                  <a:lnTo>
                    <a:pt x="785812" y="1014412"/>
                  </a:lnTo>
                  <a:lnTo>
                    <a:pt x="581025" y="704850"/>
                  </a:lnTo>
                  <a:lnTo>
                    <a:pt x="504825" y="538162"/>
                  </a:lnTo>
                  <a:lnTo>
                    <a:pt x="347662" y="395287"/>
                  </a:lnTo>
                  <a:lnTo>
                    <a:pt x="119062" y="280987"/>
                  </a:lnTo>
                  <a:lnTo>
                    <a:pt x="0" y="0"/>
                  </a:lnTo>
                  <a:close/>
                </a:path>
              </a:pathLst>
            </a:cu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304800"/>
            <a:ext cx="8229600" cy="1143000"/>
          </a:xfrm>
        </p:spPr>
        <p:txBody>
          <a:bodyPr>
            <a:normAutofit fontScale="90000"/>
          </a:bodyPr>
          <a:lstStyle/>
          <a:p>
            <a:r>
              <a:rPr lang="en-US" dirty="0"/>
              <a:t>Floodways</a:t>
            </a:r>
            <a:br>
              <a:rPr lang="en-US" dirty="0"/>
            </a:br>
            <a:endParaRPr lang="en-US" dirty="0"/>
          </a:p>
        </p:txBody>
      </p:sp>
      <p:sp>
        <p:nvSpPr>
          <p:cNvPr id="4" name="Content Placeholder 2"/>
          <p:cNvSpPr>
            <a:spLocks noGrp="1"/>
          </p:cNvSpPr>
          <p:nvPr>
            <p:ph idx="1"/>
          </p:nvPr>
        </p:nvSpPr>
        <p:spPr>
          <a:xfrm>
            <a:off x="457200" y="1219200"/>
            <a:ext cx="8229600" cy="4525963"/>
          </a:xfrm>
        </p:spPr>
        <p:txBody>
          <a:bodyPr>
            <a:normAutofit/>
          </a:bodyPr>
          <a:lstStyle/>
          <a:p>
            <a:pPr lvl="0"/>
            <a:endParaRPr lang="en-US" sz="2000" dirty="0"/>
          </a:p>
          <a:p>
            <a:pPr lvl="1"/>
            <a:endParaRPr lang="en-US" sz="2000" dirty="0"/>
          </a:p>
          <a:p>
            <a:endParaRPr lang="en-US" dirty="0"/>
          </a:p>
        </p:txBody>
      </p:sp>
      <p:pic>
        <p:nvPicPr>
          <p:cNvPr id="5" name="Picture 4" descr="https://wwwnext.municode.com/Library/Api/CD/StaticCodeContent?productId=11707&amp;fileName=26-804.1.png"/>
          <p:cNvPicPr/>
          <p:nvPr/>
        </p:nvPicPr>
        <p:blipFill rotWithShape="1">
          <a:blip r:embed="rId4">
            <a:extLst>
              <a:ext uri="{28A0092B-C50C-407E-A947-70E740481C1C}">
                <a14:useLocalDpi xmlns:a14="http://schemas.microsoft.com/office/drawing/2010/main" val="0"/>
              </a:ext>
            </a:extLst>
          </a:blip>
          <a:srcRect l="1816" t="1326" r="2139" b="6897"/>
          <a:stretch/>
        </p:blipFill>
        <p:spPr bwMode="auto">
          <a:xfrm>
            <a:off x="38100" y="1143000"/>
            <a:ext cx="4571999" cy="3236912"/>
          </a:xfrm>
          <a:prstGeom prst="rect">
            <a:avLst/>
          </a:prstGeom>
          <a:noFill/>
          <a:ln>
            <a:solidFill>
              <a:schemeClr val="bg2">
                <a:lumMod val="75000"/>
              </a:schemeClr>
            </a:solidFill>
          </a:ln>
          <a:extLst>
            <a:ext uri="{53640926-AAD7-44D8-BBD7-CCE9431645EC}">
              <a14:shadowObscured xmlns:a14="http://schemas.microsoft.com/office/drawing/2010/main"/>
            </a:ext>
          </a:extLst>
        </p:spPr>
      </p:pic>
      <p:sp>
        <p:nvSpPr>
          <p:cNvPr id="6" name="Rectangle 5"/>
          <p:cNvSpPr/>
          <p:nvPr/>
        </p:nvSpPr>
        <p:spPr>
          <a:xfrm>
            <a:off x="1295400" y="1752600"/>
            <a:ext cx="2057400" cy="457200"/>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1752600"/>
            <a:ext cx="685800" cy="4572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0" y="1752600"/>
            <a:ext cx="685800" cy="4572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4572000"/>
            <a:ext cx="3886200"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Implications of Floodway vs. Floodplain</a:t>
            </a:r>
          </a:p>
          <a:p>
            <a:pPr marL="342900" indent="-342900">
              <a:buFont typeface="Arial" panose="020B0604020202020204" pitchFamily="34" charset="0"/>
              <a:buChar char="•"/>
            </a:pPr>
            <a:r>
              <a:rPr lang="en-US" sz="2400" b="1" dirty="0"/>
              <a:t>Don’t Impact Your Neighbor</a:t>
            </a:r>
          </a:p>
        </p:txBody>
      </p:sp>
    </p:spTree>
    <p:extLst>
      <p:ext uri="{BB962C8B-B14F-4D97-AF65-F5344CB8AC3E}">
        <p14:creationId xmlns:p14="http://schemas.microsoft.com/office/powerpoint/2010/main" val="152306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dirty="0"/>
              <a:t>Structure Counts</a:t>
            </a:r>
          </a:p>
        </p:txBody>
      </p:sp>
      <p:sp>
        <p:nvSpPr>
          <p:cNvPr id="4" name="Rectangle 3">
            <a:extLst>
              <a:ext uri="{FF2B5EF4-FFF2-40B4-BE49-F238E27FC236}">
                <a16:creationId xmlns:a16="http://schemas.microsoft.com/office/drawing/2014/main" id="{28A38244-1510-4ABE-A109-7678AC5ACE11}"/>
              </a:ext>
            </a:extLst>
          </p:cNvPr>
          <p:cNvSpPr/>
          <p:nvPr/>
        </p:nvSpPr>
        <p:spPr>
          <a:xfrm>
            <a:off x="1295400" y="5666117"/>
            <a:ext cx="6248400" cy="415498"/>
          </a:xfrm>
          <a:prstGeom prst="rect">
            <a:avLst/>
          </a:prstGeom>
        </p:spPr>
        <p:txBody>
          <a:bodyPr wrap="square">
            <a:spAutoFit/>
          </a:bodyPr>
          <a:lstStyle/>
          <a:p>
            <a:pPr marL="450000" lvl="1" indent="0">
              <a:buNone/>
            </a:pPr>
            <a:r>
              <a:rPr lang="en-US" sz="2100" dirty="0">
                <a:ln w="0"/>
                <a:solidFill>
                  <a:schemeClr val="accent1"/>
                </a:solidFill>
                <a:effectLst>
                  <a:outerShdw blurRad="38100" dist="25400" dir="5400000" algn="ctr" rotWithShape="0">
                    <a:srgbClr val="6E747A">
                      <a:alpha val="43000"/>
                    </a:srgbClr>
                  </a:outerShdw>
                </a:effectLst>
              </a:rPr>
              <a:t>*** Numbers are approximate building counts***</a:t>
            </a:r>
          </a:p>
        </p:txBody>
      </p:sp>
      <p:sp>
        <p:nvSpPr>
          <p:cNvPr id="5" name="Rectangle 4">
            <a:extLst>
              <a:ext uri="{FF2B5EF4-FFF2-40B4-BE49-F238E27FC236}">
                <a16:creationId xmlns:a16="http://schemas.microsoft.com/office/drawing/2014/main" id="{275BBBE2-1340-4B3C-8DC2-B3D3121255D7}"/>
              </a:ext>
            </a:extLst>
          </p:cNvPr>
          <p:cNvSpPr/>
          <p:nvPr/>
        </p:nvSpPr>
        <p:spPr>
          <a:xfrm>
            <a:off x="762000" y="1828800"/>
            <a:ext cx="7620000" cy="3581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Table of Structure Count Changes</a:t>
            </a:r>
          </a:p>
          <a:p>
            <a:pPr algn="ctr"/>
            <a:r>
              <a:rPr lang="en-US" i="1" dirty="0"/>
              <a:t>consult county </a:t>
            </a:r>
            <a:r>
              <a:rPr lang="en-US" i="1" dirty="0" err="1"/>
              <a:t>storymap</a:t>
            </a:r>
            <a:r>
              <a:rPr lang="en-US" i="1" dirty="0"/>
              <a:t> on website as well</a:t>
            </a:r>
          </a:p>
        </p:txBody>
      </p:sp>
    </p:spTree>
    <p:extLst>
      <p:ext uri="{BB962C8B-B14F-4D97-AF65-F5344CB8AC3E}">
        <p14:creationId xmlns:p14="http://schemas.microsoft.com/office/powerpoint/2010/main" val="265252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
            <a:ext cx="6096000" cy="1143000"/>
          </a:xfrm>
        </p:spPr>
        <p:txBody>
          <a:bodyPr>
            <a:normAutofit/>
          </a:bodyPr>
          <a:lstStyle/>
          <a:p>
            <a:r>
              <a:rPr lang="en-US" dirty="0"/>
              <a:t>Who is at risk of flooding?</a:t>
            </a:r>
          </a:p>
        </p:txBody>
      </p:sp>
      <p:sp>
        <p:nvSpPr>
          <p:cNvPr id="3" name="Content Placeholder 2"/>
          <p:cNvSpPr>
            <a:spLocks noGrp="1"/>
          </p:cNvSpPr>
          <p:nvPr>
            <p:ph idx="1"/>
          </p:nvPr>
        </p:nvSpPr>
        <p:spPr>
          <a:xfrm>
            <a:off x="381000" y="1905000"/>
            <a:ext cx="5181600" cy="3124199"/>
          </a:xfrm>
        </p:spPr>
        <p:txBody>
          <a:bodyPr>
            <a:normAutofit lnSpcReduction="10000"/>
          </a:bodyPr>
          <a:lstStyle/>
          <a:p>
            <a:r>
              <a:rPr lang="en-US" sz="2400" dirty="0">
                <a:solidFill>
                  <a:schemeClr val="tx1"/>
                </a:solidFill>
              </a:rPr>
              <a:t>Line on a map</a:t>
            </a:r>
          </a:p>
          <a:p>
            <a:r>
              <a:rPr lang="en-US" sz="2400" dirty="0">
                <a:solidFill>
                  <a:schemeClr val="tx1"/>
                </a:solidFill>
              </a:rPr>
              <a:t>Best engineering data and judgment used</a:t>
            </a:r>
          </a:p>
          <a:p>
            <a:r>
              <a:rPr lang="en-US" sz="2400" dirty="0">
                <a:solidFill>
                  <a:schemeClr val="tx1"/>
                </a:solidFill>
              </a:rPr>
              <a:t>Scientific process allows for changes</a:t>
            </a:r>
          </a:p>
          <a:p>
            <a:pPr lvl="1"/>
            <a:r>
              <a:rPr lang="en-US" sz="2400" dirty="0">
                <a:solidFill>
                  <a:schemeClr val="tx1"/>
                </a:solidFill>
              </a:rPr>
              <a:t>New information</a:t>
            </a:r>
          </a:p>
          <a:p>
            <a:pPr lvl="1"/>
            <a:r>
              <a:rPr lang="en-US" sz="2400" dirty="0">
                <a:solidFill>
                  <a:schemeClr val="tx1"/>
                </a:solidFill>
              </a:rPr>
              <a:t>Changed information</a:t>
            </a:r>
          </a:p>
        </p:txBody>
      </p:sp>
      <p:pic>
        <p:nvPicPr>
          <p:cNvPr id="4099" name="Picture 3" descr="C:\Users\rigel.rucker\AppData\Local\Microsoft\Windows\Temporary Internet Files\Content.IE5\V2UWIHKF\TAD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953" y="1786848"/>
            <a:ext cx="3051649" cy="3352800"/>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2400" y="1063230"/>
            <a:ext cx="1983769" cy="1143000"/>
          </a:xfrm>
          <a:prstGeom prst="rect">
            <a:avLst/>
          </a:prstGeom>
        </p:spPr>
        <p:txBody>
          <a:bodyPr vert="horz" lIns="91440" tIns="45720" rIns="91440" bIns="45720" rtlCol="0" anchor="ctr">
            <a:normAutofit/>
            <a:scene3d>
              <a:camera prst="obliqueBottomLeft"/>
              <a:lightRig rig="soft" dir="tl">
                <a:rot lat="0" lon="0" rev="0"/>
              </a:lightRig>
            </a:scene3d>
            <a:sp3d extrusionH="57150" contourW="25400" prstMaterial="matte">
              <a:bevelT w="25400" h="55880" prst="relaxedInset"/>
              <a:contourClr>
                <a:schemeClr val="accent2">
                  <a:tint val="20000"/>
                </a:schemeClr>
              </a:contourClr>
            </a:sp3d>
          </a:bodyPr>
          <a:lstStyle>
            <a:lvl1pPr algn="l" defTabSz="914400" rtl="0" eaLnBrk="1" latinLnBrk="0" hangingPunct="1">
              <a:spcBef>
                <a:spcPct val="0"/>
              </a:spcBef>
              <a:buNone/>
              <a:defRPr sz="4400" b="1" kern="1200" cap="none" spc="50">
                <a:ln w="11430">
                  <a:solidFill>
                    <a:schemeClr val="tx1"/>
                  </a:solidFill>
                </a:ln>
                <a:solidFill>
                  <a:srgbClr val="0070C0"/>
                </a:solidFill>
                <a:effectLst>
                  <a:outerShdw blurRad="76200" dist="50800" dir="5400000" algn="tl" rotWithShape="0">
                    <a:srgbClr val="000000">
                      <a:alpha val="65000"/>
                    </a:srgbClr>
                  </a:outerShdw>
                </a:effectLst>
                <a:latin typeface="+mj-lt"/>
                <a:ea typeface="+mj-ea"/>
                <a:cs typeface="+mj-cs"/>
              </a:defRPr>
            </a:lvl1pPr>
          </a:lstStyle>
          <a:p>
            <a:r>
              <a:rPr lang="en-US" dirty="0"/>
              <a:t>So…</a:t>
            </a:r>
          </a:p>
        </p:txBody>
      </p:sp>
      <p:sp>
        <p:nvSpPr>
          <p:cNvPr id="5" name="TextBox 4"/>
          <p:cNvSpPr txBox="1"/>
          <p:nvPr/>
        </p:nvSpPr>
        <p:spPr>
          <a:xfrm>
            <a:off x="262647" y="4800600"/>
            <a:ext cx="5299953" cy="1077218"/>
          </a:xfrm>
          <a:prstGeom prst="rect">
            <a:avLst/>
          </a:prstGeom>
          <a:noFill/>
        </p:spPr>
        <p:txBody>
          <a:bodyPr wrap="square" rtlCol="0">
            <a:spAutoFit/>
          </a:bodyPr>
          <a:lstStyle/>
          <a:p>
            <a:r>
              <a:rPr lang="en-US" sz="4000" b="1" i="1" dirty="0">
                <a:solidFill>
                  <a:srgbClr val="FF0000"/>
                </a:solidFill>
              </a:rPr>
              <a:t>BUT</a:t>
            </a:r>
          </a:p>
          <a:p>
            <a:pPr marL="285750" indent="-285750">
              <a:buFont typeface="Arial" panose="020B0604020202020204" pitchFamily="34" charset="0"/>
              <a:buChar char="•"/>
            </a:pPr>
            <a:r>
              <a:rPr lang="en-US" sz="2400" dirty="0"/>
              <a:t>You may still be at risk of flooding</a:t>
            </a:r>
          </a:p>
        </p:txBody>
      </p:sp>
    </p:spTree>
    <p:extLst>
      <p:ext uri="{BB962C8B-B14F-4D97-AF65-F5344CB8AC3E}">
        <p14:creationId xmlns:p14="http://schemas.microsoft.com/office/powerpoint/2010/main" val="52396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041702" y="38201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47399" y="26286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0466" y="2691866"/>
            <a:ext cx="1047166" cy="753959"/>
          </a:xfrm>
          <a:prstGeom prst="rect">
            <a:avLst/>
          </a:prstGeom>
        </p:spPr>
      </p:pic>
      <p:sp>
        <p:nvSpPr>
          <p:cNvPr id="26" name="Rectangle 25"/>
          <p:cNvSpPr/>
          <p:nvPr/>
        </p:nvSpPr>
        <p:spPr>
          <a:xfrm>
            <a:off x="2032177" y="13527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3429" y="1366200"/>
            <a:ext cx="862189" cy="862189"/>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t>Outline</a:t>
            </a:r>
          </a:p>
        </p:txBody>
      </p:sp>
      <p:sp>
        <p:nvSpPr>
          <p:cNvPr id="19" name="Rectangle 18"/>
          <p:cNvSpPr/>
          <p:nvPr/>
        </p:nvSpPr>
        <p:spPr>
          <a:xfrm>
            <a:off x="2041702" y="5126472"/>
            <a:ext cx="1324695" cy="893328"/>
          </a:xfrm>
          <a:prstGeom prst="rect">
            <a:avLst/>
          </a:prstGeom>
          <a:solidFill>
            <a:srgbClr val="FFFF00"/>
          </a:solidFill>
          <a:ln w="25400">
            <a:solidFill>
              <a:srgbClr val="FFFF00"/>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47872" y="3820197"/>
            <a:ext cx="923943" cy="912570"/>
          </a:xfrm>
          <a:prstGeom prst="rect">
            <a:avLst/>
          </a:prstGeom>
        </p:spPr>
      </p:pic>
      <p:sp>
        <p:nvSpPr>
          <p:cNvPr id="28" name="Rectangle 27"/>
          <p:cNvSpPr/>
          <p:nvPr/>
        </p:nvSpPr>
        <p:spPr>
          <a:xfrm>
            <a:off x="2047400" y="51019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3539" y="5162268"/>
            <a:ext cx="772610" cy="772610"/>
          </a:xfrm>
          <a:prstGeom prst="rect">
            <a:avLst/>
          </a:prstGeom>
        </p:spPr>
      </p:pic>
      <p:sp>
        <p:nvSpPr>
          <p:cNvPr id="18" name="TextBox 17">
            <a:extLst>
              <a:ext uri="{FF2B5EF4-FFF2-40B4-BE49-F238E27FC236}">
                <a16:creationId xmlns:a16="http://schemas.microsoft.com/office/drawing/2014/main" id="{42CD442A-AFD1-44F7-9FF7-DE2399C8735D}"/>
              </a:ext>
            </a:extLst>
          </p:cNvPr>
          <p:cNvSpPr txBox="1"/>
          <p:nvPr/>
        </p:nvSpPr>
        <p:spPr>
          <a:xfrm>
            <a:off x="3810000" y="3842971"/>
            <a:ext cx="3721403"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Results &amp;</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Mapping</a:t>
            </a:r>
          </a:p>
        </p:txBody>
      </p:sp>
      <p:sp>
        <p:nvSpPr>
          <p:cNvPr id="22" name="TextBox 21">
            <a:extLst>
              <a:ext uri="{FF2B5EF4-FFF2-40B4-BE49-F238E27FC236}">
                <a16:creationId xmlns:a16="http://schemas.microsoft.com/office/drawing/2014/main" id="{895A956B-DA05-46CA-9DF0-F7651A794630}"/>
              </a:ext>
            </a:extLst>
          </p:cNvPr>
          <p:cNvSpPr txBox="1"/>
          <p:nvPr/>
        </p:nvSpPr>
        <p:spPr>
          <a:xfrm>
            <a:off x="3810000" y="1326616"/>
            <a:ext cx="372852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NFIP &amp; </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Background</a:t>
            </a:r>
          </a:p>
        </p:txBody>
      </p:sp>
      <p:sp>
        <p:nvSpPr>
          <p:cNvPr id="30" name="TextBox 29">
            <a:extLst>
              <a:ext uri="{FF2B5EF4-FFF2-40B4-BE49-F238E27FC236}">
                <a16:creationId xmlns:a16="http://schemas.microsoft.com/office/drawing/2014/main" id="{DBC02873-4490-4D8D-BDB8-C17318772ADD}"/>
              </a:ext>
            </a:extLst>
          </p:cNvPr>
          <p:cNvSpPr txBox="1"/>
          <p:nvPr/>
        </p:nvSpPr>
        <p:spPr>
          <a:xfrm>
            <a:off x="3810000" y="5072368"/>
            <a:ext cx="3664431"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Insurance, Appeals</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Resources</a:t>
            </a:r>
          </a:p>
        </p:txBody>
      </p:sp>
      <p:sp>
        <p:nvSpPr>
          <p:cNvPr id="32" name="TextBox 31">
            <a:extLst>
              <a:ext uri="{FF2B5EF4-FFF2-40B4-BE49-F238E27FC236}">
                <a16:creationId xmlns:a16="http://schemas.microsoft.com/office/drawing/2014/main" id="{E1B59EED-89AC-498D-ADD5-3E839B299422}"/>
              </a:ext>
            </a:extLst>
          </p:cNvPr>
          <p:cNvSpPr txBox="1"/>
          <p:nvPr/>
        </p:nvSpPr>
        <p:spPr>
          <a:xfrm>
            <a:off x="3823271" y="2708298"/>
            <a:ext cx="369093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Study Review</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Timeline</a:t>
            </a:r>
          </a:p>
        </p:txBody>
      </p:sp>
    </p:spTree>
    <p:extLst>
      <p:ext uri="{BB962C8B-B14F-4D97-AF65-F5344CB8AC3E}">
        <p14:creationId xmlns:p14="http://schemas.microsoft.com/office/powerpoint/2010/main" val="9724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18">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Homeowner’s Insurance</a:t>
            </a:r>
          </a:p>
        </p:txBody>
      </p:sp>
      <p:sp>
        <p:nvSpPr>
          <p:cNvPr id="3" name="Content Placeholder 2"/>
          <p:cNvSpPr>
            <a:spLocks noGrp="1"/>
          </p:cNvSpPr>
          <p:nvPr>
            <p:ph idx="1"/>
          </p:nvPr>
        </p:nvSpPr>
        <p:spPr>
          <a:xfrm>
            <a:off x="152400" y="1219200"/>
            <a:ext cx="8763000" cy="5181600"/>
          </a:xfrm>
        </p:spPr>
        <p:txBody>
          <a:bodyPr>
            <a:normAutofit/>
          </a:bodyPr>
          <a:lstStyle/>
          <a:p>
            <a:pPr>
              <a:lnSpc>
                <a:spcPct val="110000"/>
              </a:lnSpc>
            </a:pPr>
            <a:r>
              <a:rPr lang="en-US" sz="2200" dirty="0"/>
              <a:t>Where flood risk changed: requirements aren’t new, risk just updated</a:t>
            </a:r>
          </a:p>
          <a:p>
            <a:pPr>
              <a:lnSpc>
                <a:spcPct val="110000"/>
              </a:lnSpc>
            </a:pPr>
            <a:r>
              <a:rPr lang="en-US" sz="2200" dirty="0"/>
              <a:t>NFIP requires for federally backed mortgages in Special Flood Hazard Areas (SFHAs): Zone A, AE, AH, AO</a:t>
            </a:r>
          </a:p>
          <a:p>
            <a:pPr>
              <a:lnSpc>
                <a:spcPct val="110000"/>
              </a:lnSpc>
            </a:pPr>
            <a:r>
              <a:rPr lang="en-US" sz="2200" dirty="0"/>
              <a:t>Banks can require anywhere</a:t>
            </a:r>
          </a:p>
          <a:p>
            <a:pPr>
              <a:lnSpc>
                <a:spcPct val="110000"/>
              </a:lnSpc>
            </a:pPr>
            <a:r>
              <a:rPr lang="en-US" sz="2200" dirty="0"/>
              <a:t>Flood insurance available anywhere in County</a:t>
            </a:r>
            <a:br>
              <a:rPr lang="en-US" sz="2200" dirty="0"/>
            </a:br>
            <a:r>
              <a:rPr lang="en-US" sz="2200" i="1" dirty="0"/>
              <a:t>Could still flood, line on map doesn’t stop flooding</a:t>
            </a:r>
          </a:p>
          <a:p>
            <a:pPr>
              <a:lnSpc>
                <a:spcPct val="110000"/>
              </a:lnSpc>
            </a:pPr>
            <a:r>
              <a:rPr lang="en-US" sz="2200" dirty="0"/>
              <a:t>Insurance is required for federal assistance after floods.</a:t>
            </a:r>
          </a:p>
          <a:p>
            <a:pPr>
              <a:lnSpc>
                <a:spcPct val="110000"/>
              </a:lnSpc>
            </a:pPr>
            <a:r>
              <a:rPr lang="en-US" sz="2200" dirty="0"/>
              <a:t>New Zones go into effect with effective FIRMs, not before</a:t>
            </a:r>
          </a:p>
          <a:p>
            <a:pPr>
              <a:lnSpc>
                <a:spcPct val="110000"/>
              </a:lnSpc>
            </a:pPr>
            <a:r>
              <a:rPr lang="en-US" sz="2200" dirty="0"/>
              <a:t>Grandfather information</a:t>
            </a:r>
          </a:p>
        </p:txBody>
      </p:sp>
      <p:pic>
        <p:nvPicPr>
          <p:cNvPr id="2050" name="Picture 2" descr="C:\Users\isaac.allen\AppData\Local\Microsoft\Windows\Temporary Internet Files\Content.IE5\HYH31Q0N\black-house-4493-large[1].png"/>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6890197" y="2497015"/>
            <a:ext cx="225380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7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42"/>
            <a:ext cx="8839200" cy="955158"/>
          </a:xfrm>
        </p:spPr>
        <p:txBody>
          <a:bodyPr>
            <a:normAutofit/>
          </a:bodyPr>
          <a:lstStyle/>
          <a:p>
            <a:r>
              <a:rPr lang="en-US" dirty="0"/>
              <a:t>Flood Insurance – Map Changes</a:t>
            </a:r>
          </a:p>
        </p:txBody>
      </p:sp>
      <p:sp>
        <p:nvSpPr>
          <p:cNvPr id="8" name="Content Placeholder 2"/>
          <p:cNvSpPr>
            <a:spLocks noGrp="1"/>
          </p:cNvSpPr>
          <p:nvPr>
            <p:ph idx="1"/>
          </p:nvPr>
        </p:nvSpPr>
        <p:spPr>
          <a:xfrm>
            <a:off x="152400" y="1295400"/>
            <a:ext cx="4724400" cy="4800600"/>
          </a:xfrm>
        </p:spPr>
        <p:txBody>
          <a:bodyPr>
            <a:normAutofit fontScale="92500" lnSpcReduction="10000"/>
          </a:bodyPr>
          <a:lstStyle/>
          <a:p>
            <a:pPr>
              <a:defRPr/>
            </a:pPr>
            <a:r>
              <a:rPr lang="en-US" i="1" dirty="0"/>
              <a:t>Newly mapped into a high risk area</a:t>
            </a:r>
          </a:p>
          <a:p>
            <a:pPr marL="857250" lvl="1" indent="-342900">
              <a:buFont typeface="Arial" panose="020B0604020202020204" pitchFamily="34" charset="0"/>
              <a:buChar char="•"/>
              <a:defRPr/>
            </a:pPr>
            <a:r>
              <a:rPr lang="en-US" sz="2000" dirty="0"/>
              <a:t>Get preferred risk policy before effective</a:t>
            </a:r>
          </a:p>
          <a:p>
            <a:pPr>
              <a:defRPr/>
            </a:pPr>
            <a:endParaRPr lang="en-US" sz="600" dirty="0"/>
          </a:p>
          <a:p>
            <a:pPr>
              <a:defRPr/>
            </a:pPr>
            <a:r>
              <a:rPr lang="en-US" i="1" dirty="0"/>
              <a:t>Removed from the high risk area </a:t>
            </a:r>
          </a:p>
          <a:p>
            <a:pPr marL="857250" lvl="1" indent="-342900">
              <a:buFont typeface="Arial" panose="020B0604020202020204" pitchFamily="34" charset="0"/>
              <a:buChar char="•"/>
              <a:defRPr/>
            </a:pPr>
            <a:r>
              <a:rPr lang="en-US" sz="2000" dirty="0"/>
              <a:t>Does not mean no risk</a:t>
            </a:r>
          </a:p>
          <a:p>
            <a:pPr marL="857250" lvl="1" indent="-342900">
              <a:buFont typeface="Arial" panose="020B0604020202020204" pitchFamily="34" charset="0"/>
              <a:buChar char="•"/>
              <a:defRPr/>
            </a:pPr>
            <a:r>
              <a:rPr lang="en-US" sz="2000" dirty="0"/>
              <a:t>Convert policy after effective</a:t>
            </a:r>
          </a:p>
          <a:p>
            <a:pPr>
              <a:defRPr/>
            </a:pPr>
            <a:endParaRPr lang="en-US" sz="500" dirty="0"/>
          </a:p>
          <a:p>
            <a:pPr>
              <a:defRPr/>
            </a:pPr>
            <a:r>
              <a:rPr lang="en-US" i="1" dirty="0"/>
              <a:t>Change in Base Flood Elevation</a:t>
            </a:r>
          </a:p>
          <a:p>
            <a:pPr marL="857250" lvl="1" indent="-342900">
              <a:buFont typeface="Arial" panose="020B0604020202020204" pitchFamily="34" charset="0"/>
              <a:buChar char="•"/>
              <a:defRPr/>
            </a:pPr>
            <a:r>
              <a:rPr lang="en-US" sz="2000" dirty="0"/>
              <a:t>Grandfathering</a:t>
            </a:r>
          </a:p>
          <a:p>
            <a:pPr>
              <a:defRPr/>
            </a:pPr>
            <a:endParaRPr lang="en-US" sz="500" dirty="0"/>
          </a:p>
          <a:p>
            <a:pPr>
              <a:defRPr/>
            </a:pPr>
            <a:r>
              <a:rPr lang="en-US" i="1" dirty="0"/>
              <a:t>No change to Flood Risk</a:t>
            </a:r>
          </a:p>
          <a:p>
            <a:pPr marL="857250" lvl="1" indent="-342900">
              <a:buFont typeface="Arial" panose="020B0604020202020204" pitchFamily="34" charset="0"/>
              <a:buChar char="•"/>
              <a:defRPr/>
            </a:pPr>
            <a:r>
              <a:rPr lang="en-US" sz="2000" dirty="0"/>
              <a:t>LOMA/LOMR Option May be Available</a:t>
            </a:r>
          </a:p>
        </p:txBody>
      </p:sp>
      <p:pic>
        <p:nvPicPr>
          <p:cNvPr id="9" name="Picture 8">
            <a:extLst>
              <a:ext uri="{FF2B5EF4-FFF2-40B4-BE49-F238E27FC236}">
                <a16:creationId xmlns:a16="http://schemas.microsoft.com/office/drawing/2014/main" id="{CB806EF1-8D6E-4897-B816-E42FC3AA35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3600" y="1241480"/>
            <a:ext cx="2060122" cy="2117748"/>
          </a:xfrm>
          <a:prstGeom prst="rect">
            <a:avLst/>
          </a:prstGeom>
        </p:spPr>
      </p:pic>
      <p:pic>
        <p:nvPicPr>
          <p:cNvPr id="10" name="Picture 9">
            <a:extLst>
              <a:ext uri="{FF2B5EF4-FFF2-40B4-BE49-F238E27FC236}">
                <a16:creationId xmlns:a16="http://schemas.microsoft.com/office/drawing/2014/main" id="{B5E4D90B-8732-4DB8-B781-28E82A3D48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7767" y="3200400"/>
            <a:ext cx="4452797" cy="3223859"/>
          </a:xfrm>
          <a:prstGeom prst="rect">
            <a:avLst/>
          </a:prstGeom>
        </p:spPr>
      </p:pic>
    </p:spTree>
    <p:extLst>
      <p:ext uri="{BB962C8B-B14F-4D97-AF65-F5344CB8AC3E}">
        <p14:creationId xmlns:p14="http://schemas.microsoft.com/office/powerpoint/2010/main" val="148644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03846D-7104-4B40-95E2-6436551D4A73}"/>
              </a:ext>
            </a:extLst>
          </p:cNvPr>
          <p:cNvSpPr>
            <a:spLocks noGrp="1"/>
          </p:cNvSpPr>
          <p:nvPr>
            <p:ph idx="1"/>
          </p:nvPr>
        </p:nvSpPr>
        <p:spPr>
          <a:xfrm>
            <a:off x="304800" y="1295400"/>
            <a:ext cx="4419600" cy="4724400"/>
          </a:xfrm>
        </p:spPr>
        <p:txBody>
          <a:bodyPr>
            <a:normAutofit/>
          </a:bodyPr>
          <a:lstStyle/>
          <a:p>
            <a:r>
              <a:rPr lang="en-US" sz="2400" dirty="0"/>
              <a:t>Provide background on why there is a study and who is involved.</a:t>
            </a:r>
          </a:p>
          <a:p>
            <a:r>
              <a:rPr lang="en-US" sz="2400" dirty="0"/>
              <a:t>Brief summary of the study process &amp; timeline</a:t>
            </a:r>
          </a:p>
          <a:p>
            <a:r>
              <a:rPr lang="en-US" sz="2400" dirty="0"/>
              <a:t>Explain mapping results</a:t>
            </a:r>
          </a:p>
          <a:p>
            <a:r>
              <a:rPr lang="en-US" sz="2400" dirty="0"/>
              <a:t>General insurance &amp; development implications</a:t>
            </a:r>
          </a:p>
          <a:p>
            <a:r>
              <a:rPr lang="en-US" sz="2400" dirty="0"/>
              <a:t>Resources &amp; next steps</a:t>
            </a:r>
          </a:p>
          <a:p>
            <a:r>
              <a:rPr lang="en-US" sz="2400" dirty="0"/>
              <a:t>Open discussion with you</a:t>
            </a:r>
          </a:p>
          <a:p>
            <a:endParaRPr lang="en-US" sz="2400" dirty="0"/>
          </a:p>
        </p:txBody>
      </p:sp>
      <p:sp>
        <p:nvSpPr>
          <p:cNvPr id="3" name="Title 2">
            <a:extLst>
              <a:ext uri="{FF2B5EF4-FFF2-40B4-BE49-F238E27FC236}">
                <a16:creationId xmlns:a16="http://schemas.microsoft.com/office/drawing/2014/main" id="{CFCEBE40-FCC8-421F-8E1B-CB726E0D7395}"/>
              </a:ext>
            </a:extLst>
          </p:cNvPr>
          <p:cNvSpPr>
            <a:spLocks noGrp="1"/>
          </p:cNvSpPr>
          <p:nvPr>
            <p:ph type="title"/>
          </p:nvPr>
        </p:nvSpPr>
        <p:spPr/>
        <p:txBody>
          <a:bodyPr>
            <a:normAutofit/>
          </a:bodyPr>
          <a:lstStyle/>
          <a:p>
            <a:r>
              <a:rPr lang="en-US" dirty="0"/>
              <a:t>Purpose for Our Meeting</a:t>
            </a:r>
          </a:p>
        </p:txBody>
      </p:sp>
      <p:pic>
        <p:nvPicPr>
          <p:cNvPr id="1026" name="Picture 2" descr="High performing teams are purpose driven — Management Kits ...">
            <a:extLst>
              <a:ext uri="{FF2B5EF4-FFF2-40B4-BE49-F238E27FC236}">
                <a16:creationId xmlns:a16="http://schemas.microsoft.com/office/drawing/2014/main" id="{6E69C2AF-32DC-46D6-88B4-9ABFD6F80D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524000"/>
            <a:ext cx="5795254" cy="325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2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839200" cy="955158"/>
          </a:xfrm>
        </p:spPr>
        <p:txBody>
          <a:bodyPr>
            <a:normAutofit/>
          </a:bodyPr>
          <a:lstStyle/>
          <a:p>
            <a:r>
              <a:rPr lang="en-US" dirty="0"/>
              <a:t>Development Implications</a:t>
            </a:r>
          </a:p>
        </p:txBody>
      </p:sp>
      <p:sp>
        <p:nvSpPr>
          <p:cNvPr id="3" name="Content Placeholder 2"/>
          <p:cNvSpPr>
            <a:spLocks noGrp="1"/>
          </p:cNvSpPr>
          <p:nvPr>
            <p:ph idx="1"/>
          </p:nvPr>
        </p:nvSpPr>
        <p:spPr>
          <a:xfrm>
            <a:off x="304800" y="1371600"/>
            <a:ext cx="3505200" cy="4724400"/>
          </a:xfrm>
        </p:spPr>
        <p:txBody>
          <a:bodyPr>
            <a:normAutofit/>
          </a:bodyPr>
          <a:lstStyle/>
          <a:p>
            <a:r>
              <a:rPr lang="en-US" dirty="0">
                <a:solidFill>
                  <a:schemeClr val="tx1"/>
                </a:solidFill>
              </a:rPr>
              <a:t>Community ordinance specifies what is required</a:t>
            </a:r>
          </a:p>
          <a:p>
            <a:r>
              <a:rPr lang="en-US" dirty="0">
                <a:solidFill>
                  <a:schemeClr val="tx1"/>
                </a:solidFill>
              </a:rPr>
              <a:t>Different requirement in a floodway and a non-floodway</a:t>
            </a:r>
          </a:p>
          <a:p>
            <a:r>
              <a:rPr lang="en-US" dirty="0">
                <a:solidFill>
                  <a:schemeClr val="tx1"/>
                </a:solidFill>
              </a:rPr>
              <a:t>Community may adopt as best available data</a:t>
            </a:r>
          </a:p>
          <a:p>
            <a:pPr lvl="1"/>
            <a:r>
              <a:rPr lang="en-US" dirty="0">
                <a:solidFill>
                  <a:schemeClr val="tx1"/>
                </a:solidFill>
              </a:rPr>
              <a:t>Use the most restrictive of old and new until final</a:t>
            </a:r>
          </a:p>
          <a:p>
            <a:r>
              <a:rPr lang="en-US" dirty="0">
                <a:solidFill>
                  <a:schemeClr val="tx1"/>
                </a:solidFill>
              </a:rPr>
              <a:t>Floodplain Administrator</a:t>
            </a:r>
          </a:p>
        </p:txBody>
      </p:sp>
      <p:pic>
        <p:nvPicPr>
          <p:cNvPr id="3075" name="Picture 3" descr="C:\Users\rigel.rucker\AppData\Local\Microsoft\Windows\Temporary Internet Files\Content.IE5\PRRBFI61\San_Salvador_Build_Site-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9" y="1905000"/>
            <a:ext cx="4762733" cy="3175299"/>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8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Can results be changed?</a:t>
            </a:r>
          </a:p>
        </p:txBody>
      </p:sp>
      <p:sp>
        <p:nvSpPr>
          <p:cNvPr id="3" name="Content Placeholder 2"/>
          <p:cNvSpPr>
            <a:spLocks noGrp="1"/>
          </p:cNvSpPr>
          <p:nvPr>
            <p:ph idx="1"/>
          </p:nvPr>
        </p:nvSpPr>
        <p:spPr>
          <a:xfrm>
            <a:off x="152400" y="1198361"/>
            <a:ext cx="8229600" cy="4525963"/>
          </a:xfrm>
        </p:spPr>
        <p:txBody>
          <a:bodyPr>
            <a:normAutofit/>
          </a:bodyPr>
          <a:lstStyle/>
          <a:p>
            <a:r>
              <a:rPr lang="en-US" dirty="0">
                <a:solidFill>
                  <a:schemeClr val="tx1"/>
                </a:solidFill>
              </a:rPr>
              <a:t>Technical data</a:t>
            </a:r>
          </a:p>
          <a:p>
            <a:pPr lvl="1"/>
            <a:r>
              <a:rPr lang="en-US" dirty="0">
                <a:solidFill>
                  <a:schemeClr val="tx1"/>
                </a:solidFill>
              </a:rPr>
              <a:t>Survey or topographic data</a:t>
            </a:r>
          </a:p>
          <a:p>
            <a:pPr lvl="1"/>
            <a:r>
              <a:rPr lang="en-US" dirty="0">
                <a:solidFill>
                  <a:schemeClr val="tx1"/>
                </a:solidFill>
              </a:rPr>
              <a:t>New analysis</a:t>
            </a:r>
          </a:p>
          <a:p>
            <a:r>
              <a:rPr lang="en-US" dirty="0">
                <a:solidFill>
                  <a:schemeClr val="tx1"/>
                </a:solidFill>
              </a:rPr>
              <a:t>Mechanism</a:t>
            </a:r>
          </a:p>
          <a:p>
            <a:pPr lvl="1"/>
            <a:r>
              <a:rPr lang="en-US" dirty="0">
                <a:solidFill>
                  <a:schemeClr val="tx1"/>
                </a:solidFill>
              </a:rPr>
              <a:t>Appeal preliminary maps</a:t>
            </a:r>
          </a:p>
          <a:p>
            <a:pPr lvl="1"/>
            <a:r>
              <a:rPr lang="en-US" dirty="0">
                <a:solidFill>
                  <a:schemeClr val="tx1"/>
                </a:solidFill>
              </a:rPr>
              <a:t>Letter of Map Revision (LOMR) later</a:t>
            </a:r>
          </a:p>
          <a:p>
            <a:pPr lvl="1"/>
            <a:r>
              <a:rPr lang="en-US" dirty="0">
                <a:solidFill>
                  <a:schemeClr val="tx1"/>
                </a:solidFill>
              </a:rPr>
              <a:t>Letter of Map Amendment later</a:t>
            </a:r>
          </a:p>
          <a:p>
            <a:pPr lvl="2"/>
            <a:r>
              <a:rPr lang="en-US" dirty="0">
                <a:solidFill>
                  <a:schemeClr val="tx1"/>
                </a:solidFill>
              </a:rPr>
              <a:t>Will need elevation certificate</a:t>
            </a:r>
          </a:p>
          <a:p>
            <a:r>
              <a:rPr lang="en-US" dirty="0">
                <a:solidFill>
                  <a:schemeClr val="tx1"/>
                </a:solidFill>
              </a:rPr>
              <a:t>Community has been included in project correspondence</a:t>
            </a:r>
          </a:p>
          <a:p>
            <a:pPr lvl="1"/>
            <a:endParaRPr lang="en-US" dirty="0"/>
          </a:p>
        </p:txBody>
      </p:sp>
      <p:pic>
        <p:nvPicPr>
          <p:cNvPr id="3074" name="Picture 2" descr="C:\Users\rigel.rucker\AppData\Local\Microsoft\Windows\Temporary Internet Files\Content.IE5\1GIJHVW1\appe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827" y="1757463"/>
            <a:ext cx="3244702" cy="1099143"/>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Where do Appeals go?</a:t>
            </a:r>
          </a:p>
        </p:txBody>
      </p:sp>
      <p:sp>
        <p:nvSpPr>
          <p:cNvPr id="3" name="Content Placeholder 2"/>
          <p:cNvSpPr>
            <a:spLocks noGrp="1"/>
          </p:cNvSpPr>
          <p:nvPr>
            <p:ph idx="1"/>
          </p:nvPr>
        </p:nvSpPr>
        <p:spPr>
          <a:xfrm>
            <a:off x="152400" y="1198361"/>
            <a:ext cx="8839200" cy="5126239"/>
          </a:xfrm>
          <a:noFill/>
        </p:spPr>
        <p:txBody>
          <a:bodyPr>
            <a:normAutofit/>
          </a:bodyPr>
          <a:lstStyle/>
          <a:p>
            <a:pPr marL="36900" indent="0">
              <a:lnSpc>
                <a:spcPct val="110000"/>
              </a:lnSpc>
              <a:buNone/>
            </a:pPr>
            <a:r>
              <a:rPr lang="en-US" altLang="en-US" sz="1600" dirty="0">
                <a:solidFill>
                  <a:schemeClr val="tx1"/>
                </a:solidFill>
              </a:rPr>
              <a:t>Appeals must be coordinated with community and submitted electronically within the 90-day period to: FEMA at </a:t>
            </a:r>
            <a:r>
              <a:rPr lang="en-US" altLang="en-US" sz="1600" dirty="0">
                <a:solidFill>
                  <a:schemeClr val="tx1"/>
                </a:solidFill>
                <a:hlinkClick r:id="rId2">
                  <a:extLst>
                    <a:ext uri="{A12FA001-AC4F-418D-AE19-62706E023703}">
                      <ahyp:hlinkClr xmlns:ahyp="http://schemas.microsoft.com/office/drawing/2018/hyperlinkcolor" val="tx"/>
                    </a:ext>
                  </a:extLst>
                </a:hlinkClick>
              </a:rPr>
              <a:t>R8commentsandappeals@fema.dhs.gov</a:t>
            </a:r>
            <a:r>
              <a:rPr lang="en-US" altLang="en-US" sz="1600" dirty="0">
                <a:solidFill>
                  <a:schemeClr val="tx1"/>
                </a:solidFill>
              </a:rPr>
              <a:t> and CWCB at </a:t>
            </a:r>
            <a:r>
              <a:rPr lang="en-US" altLang="en-US" sz="1600" dirty="0">
                <a:solidFill>
                  <a:schemeClr val="tx1"/>
                </a:solidFill>
                <a:hlinkClick r:id="rId3">
                  <a:extLst>
                    <a:ext uri="{A12FA001-AC4F-418D-AE19-62706E023703}">
                      <ahyp:hlinkClr xmlns:ahyp="http://schemas.microsoft.com/office/drawing/2018/hyperlinkcolor" val="tx"/>
                    </a:ext>
                  </a:extLst>
                </a:hlinkClick>
              </a:rPr>
              <a:t>Thuy.Patton@state.co.us</a:t>
            </a:r>
            <a:r>
              <a:rPr lang="en-US" altLang="en-US" sz="1600" dirty="0">
                <a:solidFill>
                  <a:schemeClr val="tx1"/>
                </a:solidFill>
              </a:rPr>
              <a:t> </a:t>
            </a:r>
            <a:br>
              <a:rPr lang="en-US" altLang="en-US" sz="1600" dirty="0">
                <a:solidFill>
                  <a:schemeClr val="tx1"/>
                </a:solidFill>
              </a:rPr>
            </a:br>
            <a:endParaRPr lang="en-US" sz="1400" dirty="0">
              <a:solidFill>
                <a:schemeClr val="tx1"/>
              </a:solidFill>
            </a:endParaRPr>
          </a:p>
        </p:txBody>
      </p:sp>
      <p:pic>
        <p:nvPicPr>
          <p:cNvPr id="4" name="Picture 3">
            <a:extLst>
              <a:ext uri="{FF2B5EF4-FFF2-40B4-BE49-F238E27FC236}">
                <a16:creationId xmlns:a16="http://schemas.microsoft.com/office/drawing/2014/main" id="{6003C716-9EC0-4F06-8628-E473CF74DD61}"/>
              </a:ext>
            </a:extLst>
          </p:cNvPr>
          <p:cNvPicPr>
            <a:picLocks noChangeAspect="1"/>
          </p:cNvPicPr>
          <p:nvPr/>
        </p:nvPicPr>
        <p:blipFill rotWithShape="1">
          <a:blip r:embed="rId4"/>
          <a:srcRect r="46219" b="23393"/>
          <a:stretch/>
        </p:blipFill>
        <p:spPr>
          <a:xfrm>
            <a:off x="152400" y="1981199"/>
            <a:ext cx="8792354" cy="3678439"/>
          </a:xfrm>
          <a:prstGeom prst="rect">
            <a:avLst/>
          </a:prstGeom>
        </p:spPr>
      </p:pic>
    </p:spTree>
    <p:extLst>
      <p:ext uri="{BB962C8B-B14F-4D97-AF65-F5344CB8AC3E}">
        <p14:creationId xmlns:p14="http://schemas.microsoft.com/office/powerpoint/2010/main" val="976037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42"/>
            <a:ext cx="8839200" cy="955158"/>
          </a:xfrm>
        </p:spPr>
        <p:txBody>
          <a:bodyPr>
            <a:normAutofit/>
          </a:bodyPr>
          <a:lstStyle/>
          <a:p>
            <a:r>
              <a:rPr lang="en-US" dirty="0"/>
              <a:t>LOMA/LOMR</a:t>
            </a:r>
          </a:p>
        </p:txBody>
      </p:sp>
      <p:sp>
        <p:nvSpPr>
          <p:cNvPr id="7" name="Content Placeholder 2"/>
          <p:cNvSpPr>
            <a:spLocks noGrp="1"/>
          </p:cNvSpPr>
          <p:nvPr>
            <p:ph idx="1"/>
          </p:nvPr>
        </p:nvSpPr>
        <p:spPr>
          <a:xfrm>
            <a:off x="381000" y="1412631"/>
            <a:ext cx="3886200" cy="4800600"/>
          </a:xfrm>
        </p:spPr>
        <p:txBody>
          <a:bodyPr>
            <a:normAutofit/>
          </a:bodyPr>
          <a:lstStyle/>
          <a:p>
            <a:pPr marL="342900" lvl="1" indent="-342900">
              <a:buFont typeface="Arial" panose="020B0604020202020204" pitchFamily="34" charset="0"/>
              <a:buChar char="•"/>
            </a:pPr>
            <a:r>
              <a:rPr lang="en-US" sz="2400" dirty="0"/>
              <a:t>Submit LOMRs as usual</a:t>
            </a:r>
          </a:p>
          <a:p>
            <a:pPr marL="742950" lvl="2" indent="-342900"/>
            <a:r>
              <a:rPr lang="en-US" sz="2000" dirty="0"/>
              <a:t>Tie into preliminary</a:t>
            </a:r>
          </a:p>
          <a:p>
            <a:pPr marL="742950" lvl="2" indent="-342900"/>
            <a:r>
              <a:rPr lang="en-US" sz="2000" dirty="0"/>
              <a:t>LOMRs will not go effective until after physical map revision</a:t>
            </a:r>
          </a:p>
          <a:p>
            <a:pPr marL="342900" lvl="1" indent="-342900">
              <a:buFont typeface="Arial" panose="020B0604020202020204" pitchFamily="34" charset="0"/>
              <a:buChar char="•"/>
            </a:pPr>
            <a:r>
              <a:rPr lang="en-US" sz="2400" dirty="0"/>
              <a:t>LOMA</a:t>
            </a:r>
          </a:p>
          <a:p>
            <a:pPr marL="742950" lvl="2" indent="-342900"/>
            <a:r>
              <a:rPr lang="en-US" sz="2000" dirty="0"/>
              <a:t>Could be revalidated with SOMA</a:t>
            </a:r>
          </a:p>
          <a:p>
            <a:pPr marL="742950" lvl="2" indent="-342900"/>
            <a:r>
              <a:rPr lang="en-US" sz="2000" dirty="0"/>
              <a:t>Submit new after effective</a:t>
            </a:r>
          </a:p>
          <a:p>
            <a:endParaRPr lang="en-US" sz="2800" dirty="0"/>
          </a:p>
        </p:txBody>
      </p:sp>
      <p:pic>
        <p:nvPicPr>
          <p:cNvPr id="1126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67200" y="1600200"/>
            <a:ext cx="4753546" cy="384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26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r>
              <a:rPr lang="en-US" dirty="0"/>
              <a:t>Other Resources</a:t>
            </a:r>
          </a:p>
        </p:txBody>
      </p:sp>
      <p:sp>
        <p:nvSpPr>
          <p:cNvPr id="3" name="Content Placeholder 2"/>
          <p:cNvSpPr>
            <a:spLocks noGrp="1"/>
          </p:cNvSpPr>
          <p:nvPr>
            <p:ph idx="1"/>
          </p:nvPr>
        </p:nvSpPr>
        <p:spPr>
          <a:xfrm>
            <a:off x="457200" y="1295400"/>
            <a:ext cx="8153400" cy="4525963"/>
          </a:xfrm>
        </p:spPr>
        <p:txBody>
          <a:bodyPr>
            <a:normAutofit lnSpcReduction="10000"/>
          </a:bodyPr>
          <a:lstStyle/>
          <a:p>
            <a:pPr lvl="0"/>
            <a:r>
              <a:rPr lang="en-US" dirty="0">
                <a:solidFill>
                  <a:schemeClr val="tx1"/>
                </a:solidFill>
              </a:rPr>
              <a:t>Contacts (Shown on last slide)</a:t>
            </a:r>
          </a:p>
          <a:p>
            <a:pPr lvl="1"/>
            <a:r>
              <a:rPr lang="en-US" dirty="0">
                <a:solidFill>
                  <a:schemeClr val="tx1"/>
                </a:solidFill>
              </a:rPr>
              <a:t>Local Floodplain Administrator</a:t>
            </a:r>
          </a:p>
          <a:p>
            <a:pPr lvl="1"/>
            <a:r>
              <a:rPr lang="en-US" dirty="0">
                <a:solidFill>
                  <a:schemeClr val="tx1"/>
                </a:solidFill>
              </a:rPr>
              <a:t>State Study Leads</a:t>
            </a:r>
          </a:p>
          <a:p>
            <a:pPr lvl="1"/>
            <a:r>
              <a:rPr lang="en-US" dirty="0">
                <a:solidFill>
                  <a:schemeClr val="tx1"/>
                </a:solidFill>
              </a:rPr>
              <a:t>Flood Insurance Representative</a:t>
            </a:r>
          </a:p>
          <a:p>
            <a:pPr lvl="1"/>
            <a:r>
              <a:rPr lang="en-US" dirty="0">
                <a:solidFill>
                  <a:schemeClr val="tx1"/>
                </a:solidFill>
              </a:rPr>
              <a:t>FEMA Area Representative</a:t>
            </a:r>
          </a:p>
          <a:p>
            <a:r>
              <a:rPr lang="en-US" dirty="0">
                <a:solidFill>
                  <a:schemeClr val="tx1"/>
                </a:solidFill>
                <a:hlinkClick r:id="rId3">
                  <a:extLst>
                    <a:ext uri="{A12FA001-AC4F-418D-AE19-62706E023703}">
                      <ahyp:hlinkClr xmlns:ahyp="http://schemas.microsoft.com/office/drawing/2018/hyperlinkcolor" val="tx"/>
                    </a:ext>
                  </a:extLst>
                </a:hlinkClick>
              </a:rPr>
              <a:t>Flood Smart</a:t>
            </a:r>
          </a:p>
          <a:p>
            <a:pPr lvl="1"/>
            <a:r>
              <a:rPr lang="en-US" dirty="0">
                <a:solidFill>
                  <a:schemeClr val="tx1"/>
                </a:solidFill>
                <a:hlinkClick r:id="rId3">
                  <a:extLst>
                    <a:ext uri="{A12FA001-AC4F-418D-AE19-62706E023703}">
                      <ahyp:hlinkClr xmlns:ahyp="http://schemas.microsoft.com/office/drawing/2018/hyperlinkcolor" val="tx"/>
                    </a:ext>
                  </a:extLst>
                </a:hlinkClick>
              </a:rPr>
              <a:t>www.floodsmart.gov</a:t>
            </a:r>
            <a:endParaRPr lang="en-US" dirty="0">
              <a:solidFill>
                <a:schemeClr val="tx1"/>
              </a:solidFill>
            </a:endParaRPr>
          </a:p>
          <a:p>
            <a:pPr lvl="1"/>
            <a:r>
              <a:rPr lang="en-US" dirty="0">
                <a:solidFill>
                  <a:schemeClr val="tx1"/>
                </a:solidFill>
              </a:rPr>
              <a:t>(800) 427-4661</a:t>
            </a:r>
          </a:p>
          <a:p>
            <a:pPr marL="514350" indent="-457200"/>
            <a:r>
              <a:rPr lang="en-US" dirty="0">
                <a:solidFill>
                  <a:schemeClr val="tx1"/>
                </a:solidFill>
              </a:rPr>
              <a:t>CWCB Flood Page - </a:t>
            </a:r>
            <a:r>
              <a:rPr lang="en-US" u="sng" dirty="0">
                <a:solidFill>
                  <a:schemeClr val="tx1"/>
                </a:solidFill>
                <a:hlinkClick r:id="rId4">
                  <a:extLst>
                    <a:ext uri="{A12FA001-AC4F-418D-AE19-62706E023703}">
                      <ahyp:hlinkClr xmlns:ahyp="http://schemas.microsoft.com/office/drawing/2018/hyperlinkcolor" val="tx"/>
                    </a:ext>
                  </a:extLst>
                </a:hlinkClick>
              </a:rPr>
              <a:t>cwcb.state.co.us/water-management/flood/Pages/main.asp</a:t>
            </a:r>
            <a:endParaRPr lang="en-US" dirty="0">
              <a:solidFill>
                <a:schemeClr val="tx1"/>
              </a:solidFill>
            </a:endParaRPr>
          </a:p>
          <a:p>
            <a:pPr marL="514350" indent="-457200"/>
            <a:r>
              <a:rPr lang="en-US" dirty="0">
                <a:solidFill>
                  <a:schemeClr val="tx1"/>
                </a:solidFill>
              </a:rPr>
              <a:t>Website (next)</a:t>
            </a:r>
          </a:p>
          <a:p>
            <a:pPr lvl="0"/>
            <a:endParaRPr lang="en-US" dirty="0"/>
          </a:p>
        </p:txBody>
      </p:sp>
      <p:pic>
        <p:nvPicPr>
          <p:cNvPr id="5" name="Graphic 4" descr="Cycle with people">
            <a:extLst>
              <a:ext uri="{FF2B5EF4-FFF2-40B4-BE49-F238E27FC236}">
                <a16:creationId xmlns:a16="http://schemas.microsoft.com/office/drawing/2014/main" id="{B8DB0878-C8F6-4251-8245-CDB8B9419B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9800" y="1676400"/>
            <a:ext cx="2971800" cy="2971800"/>
          </a:xfrm>
          <a:prstGeom prst="rect">
            <a:avLst/>
          </a:prstGeom>
        </p:spPr>
      </p:pic>
    </p:spTree>
    <p:extLst>
      <p:ext uri="{BB962C8B-B14F-4D97-AF65-F5344CB8AC3E}">
        <p14:creationId xmlns:p14="http://schemas.microsoft.com/office/powerpoint/2010/main" val="420198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D490DF-0E8D-4F15-8B45-D1C9ED870350}"/>
              </a:ext>
            </a:extLst>
          </p:cNvPr>
          <p:cNvPicPr>
            <a:picLocks noChangeAspect="1"/>
          </p:cNvPicPr>
          <p:nvPr/>
        </p:nvPicPr>
        <p:blipFill>
          <a:blip r:embed="rId3"/>
          <a:stretch>
            <a:fillRect/>
          </a:stretch>
        </p:blipFill>
        <p:spPr>
          <a:xfrm>
            <a:off x="0" y="2057400"/>
            <a:ext cx="9144000" cy="2555095"/>
          </a:xfrm>
          <a:prstGeom prst="rect">
            <a:avLst/>
          </a:prstGeom>
        </p:spPr>
      </p:pic>
      <p:sp>
        <p:nvSpPr>
          <p:cNvPr id="6" name="Oval 5">
            <a:extLst>
              <a:ext uri="{FF2B5EF4-FFF2-40B4-BE49-F238E27FC236}">
                <a16:creationId xmlns:a16="http://schemas.microsoft.com/office/drawing/2014/main" id="{FD0C623B-4441-4A7F-8F80-FFE1173F20C1}"/>
              </a:ext>
            </a:extLst>
          </p:cNvPr>
          <p:cNvSpPr/>
          <p:nvPr/>
        </p:nvSpPr>
        <p:spPr>
          <a:xfrm>
            <a:off x="533400" y="2667000"/>
            <a:ext cx="2209800" cy="2025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2E96B98-1F1A-4571-A530-ACA70F38834D}"/>
              </a:ext>
            </a:extLst>
          </p:cNvPr>
          <p:cNvSpPr txBox="1"/>
          <p:nvPr/>
        </p:nvSpPr>
        <p:spPr>
          <a:xfrm>
            <a:off x="1524000" y="4924423"/>
            <a:ext cx="6302110" cy="584775"/>
          </a:xfrm>
          <a:prstGeom prst="rect">
            <a:avLst/>
          </a:prstGeom>
          <a:noFill/>
        </p:spPr>
        <p:txBody>
          <a:bodyPr wrap="none" rtlCol="0">
            <a:spAutoFit/>
          </a:bodyPr>
          <a:lstStyle/>
          <a:p>
            <a:pPr algn="ctr"/>
            <a:r>
              <a:rPr lang="en-US" sz="3200" dirty="0"/>
              <a:t>www.coloradohazardmapping.com</a:t>
            </a:r>
          </a:p>
        </p:txBody>
      </p:sp>
      <p:sp>
        <p:nvSpPr>
          <p:cNvPr id="7" name="Title 1">
            <a:extLst>
              <a:ext uri="{FF2B5EF4-FFF2-40B4-BE49-F238E27FC236}">
                <a16:creationId xmlns:a16="http://schemas.microsoft.com/office/drawing/2014/main" id="{B8C24AA3-191F-4ABC-B04A-881295904696}"/>
              </a:ext>
            </a:extLst>
          </p:cNvPr>
          <p:cNvSpPr>
            <a:spLocks noGrp="1"/>
          </p:cNvSpPr>
          <p:nvPr>
            <p:ph type="title"/>
          </p:nvPr>
        </p:nvSpPr>
        <p:spPr>
          <a:xfrm>
            <a:off x="152400" y="-76200"/>
            <a:ext cx="8915400" cy="1143000"/>
          </a:xfrm>
        </p:spPr>
        <p:txBody>
          <a:bodyPr>
            <a:noAutofit/>
          </a:bodyPr>
          <a:lstStyle/>
          <a:p>
            <a:r>
              <a:rPr lang="en-US" dirty="0"/>
              <a:t>Project Website</a:t>
            </a:r>
          </a:p>
        </p:txBody>
      </p:sp>
      <p:cxnSp>
        <p:nvCxnSpPr>
          <p:cNvPr id="5" name="Straight Arrow Connector 4">
            <a:extLst>
              <a:ext uri="{FF2B5EF4-FFF2-40B4-BE49-F238E27FC236}">
                <a16:creationId xmlns:a16="http://schemas.microsoft.com/office/drawing/2014/main" id="{ED04E43C-742D-4B35-85F4-2596502A5DC2}"/>
              </a:ext>
            </a:extLst>
          </p:cNvPr>
          <p:cNvCxnSpPr/>
          <p:nvPr/>
        </p:nvCxnSpPr>
        <p:spPr>
          <a:xfrm>
            <a:off x="3505200" y="5410200"/>
            <a:ext cx="3810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200AB93-6D43-4805-8D64-6F34D11935C9}"/>
              </a:ext>
            </a:extLst>
          </p:cNvPr>
          <p:cNvSpPr/>
          <p:nvPr/>
        </p:nvSpPr>
        <p:spPr>
          <a:xfrm>
            <a:off x="2133600" y="6467475"/>
            <a:ext cx="3810000" cy="3763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6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4CAB2-437D-4704-9231-FF99BB208503}"/>
              </a:ext>
            </a:extLst>
          </p:cNvPr>
          <p:cNvPicPr>
            <a:picLocks noChangeAspect="1"/>
          </p:cNvPicPr>
          <p:nvPr/>
        </p:nvPicPr>
        <p:blipFill>
          <a:blip r:embed="rId3"/>
          <a:stretch>
            <a:fillRect/>
          </a:stretch>
        </p:blipFill>
        <p:spPr>
          <a:xfrm>
            <a:off x="-9525" y="1295400"/>
            <a:ext cx="9144000" cy="4079112"/>
          </a:xfrm>
          <a:prstGeom prst="rect">
            <a:avLst/>
          </a:prstGeom>
        </p:spPr>
      </p:pic>
      <p:sp>
        <p:nvSpPr>
          <p:cNvPr id="6" name="Oval 5">
            <a:extLst>
              <a:ext uri="{FF2B5EF4-FFF2-40B4-BE49-F238E27FC236}">
                <a16:creationId xmlns:a16="http://schemas.microsoft.com/office/drawing/2014/main" id="{FD0C623B-4441-4A7F-8F80-FFE1173F20C1}"/>
              </a:ext>
            </a:extLst>
          </p:cNvPr>
          <p:cNvSpPr/>
          <p:nvPr/>
        </p:nvSpPr>
        <p:spPr>
          <a:xfrm>
            <a:off x="2286000" y="1905000"/>
            <a:ext cx="653414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5A486B-C9B5-4BBB-896E-B1F1408C0C7F}"/>
              </a:ext>
            </a:extLst>
          </p:cNvPr>
          <p:cNvSpPr txBox="1"/>
          <p:nvPr/>
        </p:nvSpPr>
        <p:spPr>
          <a:xfrm>
            <a:off x="4572000" y="4876800"/>
            <a:ext cx="2362200" cy="369332"/>
          </a:xfrm>
          <a:prstGeom prst="rect">
            <a:avLst/>
          </a:prstGeom>
          <a:noFill/>
        </p:spPr>
        <p:txBody>
          <a:bodyPr wrap="square" rtlCol="0">
            <a:spAutoFit/>
          </a:bodyPr>
          <a:lstStyle/>
          <a:p>
            <a:r>
              <a:rPr lang="en-US" dirty="0">
                <a:solidFill>
                  <a:srgbClr val="FF0000"/>
                </a:solidFill>
              </a:rPr>
              <a:t>Tutorial &amp; fact sheets</a:t>
            </a:r>
          </a:p>
        </p:txBody>
      </p:sp>
      <p:sp>
        <p:nvSpPr>
          <p:cNvPr id="10" name="TextBox 9">
            <a:extLst>
              <a:ext uri="{FF2B5EF4-FFF2-40B4-BE49-F238E27FC236}">
                <a16:creationId xmlns:a16="http://schemas.microsoft.com/office/drawing/2014/main" id="{F3897DDF-7003-4FD3-BE65-A931FDB1B2EE}"/>
              </a:ext>
            </a:extLst>
          </p:cNvPr>
          <p:cNvSpPr txBox="1"/>
          <p:nvPr/>
        </p:nvSpPr>
        <p:spPr>
          <a:xfrm>
            <a:off x="4572000" y="3974069"/>
            <a:ext cx="2362200" cy="369332"/>
          </a:xfrm>
          <a:prstGeom prst="rect">
            <a:avLst/>
          </a:prstGeom>
          <a:noFill/>
        </p:spPr>
        <p:txBody>
          <a:bodyPr wrap="square" rtlCol="0">
            <a:spAutoFit/>
          </a:bodyPr>
          <a:lstStyle/>
          <a:p>
            <a:r>
              <a:rPr lang="en-US" dirty="0">
                <a:solidFill>
                  <a:srgbClr val="FF0000"/>
                </a:solidFill>
              </a:rPr>
              <a:t>Detailed study info</a:t>
            </a:r>
          </a:p>
        </p:txBody>
      </p:sp>
      <p:sp>
        <p:nvSpPr>
          <p:cNvPr id="11" name="Title 1">
            <a:extLst>
              <a:ext uri="{FF2B5EF4-FFF2-40B4-BE49-F238E27FC236}">
                <a16:creationId xmlns:a16="http://schemas.microsoft.com/office/drawing/2014/main" id="{3B58AF57-85F0-4F7F-8C66-2206BE08C6E5}"/>
              </a:ext>
            </a:extLst>
          </p:cNvPr>
          <p:cNvSpPr>
            <a:spLocks noGrp="1"/>
          </p:cNvSpPr>
          <p:nvPr>
            <p:ph type="title"/>
          </p:nvPr>
        </p:nvSpPr>
        <p:spPr>
          <a:xfrm>
            <a:off x="152400" y="-76200"/>
            <a:ext cx="8915400" cy="1143000"/>
          </a:xfrm>
        </p:spPr>
        <p:txBody>
          <a:bodyPr>
            <a:noAutofit/>
          </a:bodyPr>
          <a:lstStyle/>
          <a:p>
            <a:r>
              <a:rPr lang="en-US" dirty="0"/>
              <a:t>Project Website</a:t>
            </a:r>
          </a:p>
        </p:txBody>
      </p:sp>
    </p:spTree>
    <p:extLst>
      <p:ext uri="{BB962C8B-B14F-4D97-AF65-F5344CB8AC3E}">
        <p14:creationId xmlns:p14="http://schemas.microsoft.com/office/powerpoint/2010/main" val="40470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r>
              <a:rPr lang="en-US" dirty="0"/>
              <a:t>Conclusion</a:t>
            </a:r>
          </a:p>
        </p:txBody>
      </p:sp>
      <p:sp>
        <p:nvSpPr>
          <p:cNvPr id="3" name="Content Placeholder 2"/>
          <p:cNvSpPr>
            <a:spLocks noGrp="1"/>
          </p:cNvSpPr>
          <p:nvPr>
            <p:ph idx="1"/>
          </p:nvPr>
        </p:nvSpPr>
        <p:spPr>
          <a:xfrm>
            <a:off x="228600" y="1257300"/>
            <a:ext cx="5499426" cy="4914900"/>
          </a:xfrm>
        </p:spPr>
        <p:txBody>
          <a:bodyPr>
            <a:normAutofit/>
          </a:bodyPr>
          <a:lstStyle/>
          <a:p>
            <a:r>
              <a:rPr lang="en-US" sz="2800" dirty="0">
                <a:solidFill>
                  <a:schemeClr val="tx1"/>
                </a:solidFill>
              </a:rPr>
              <a:t>Results show risk that is already there!</a:t>
            </a:r>
          </a:p>
          <a:p>
            <a:r>
              <a:rPr lang="en-US" sz="2800" dirty="0">
                <a:solidFill>
                  <a:schemeClr val="tx1"/>
                </a:solidFill>
              </a:rPr>
              <a:t>Data will be used for Flood Insurance Rate Maps</a:t>
            </a:r>
          </a:p>
          <a:p>
            <a:r>
              <a:rPr lang="en-US" sz="2800" dirty="0">
                <a:solidFill>
                  <a:schemeClr val="tx1"/>
                </a:solidFill>
              </a:rPr>
              <a:t>Floodplains are not “Effective” until FIRMs are released</a:t>
            </a:r>
          </a:p>
          <a:p>
            <a:r>
              <a:rPr lang="en-US" sz="2800" dirty="0">
                <a:solidFill>
                  <a:schemeClr val="tx1"/>
                </a:solidFill>
              </a:rPr>
              <a:t>Ask questions</a:t>
            </a:r>
          </a:p>
          <a:p>
            <a:pPr marL="0" indent="0">
              <a:buNone/>
            </a:pPr>
            <a:endParaRPr lang="en-US" sz="2800" dirty="0"/>
          </a:p>
          <a:p>
            <a:endParaRPr lang="en-US" dirty="0"/>
          </a:p>
        </p:txBody>
      </p:sp>
      <p:pic>
        <p:nvPicPr>
          <p:cNvPr id="2051" name="Picture 3" descr="C:\Users\rigel.rucker\AppData\Local\Microsoft\Windows\Temporary Internet Files\Content.IE5\9XNVHJFZ\361px-New_Zealand_Sign_Assembly_-_Floodi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026" y="1270999"/>
            <a:ext cx="2968299"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133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2461265"/>
              </p:ext>
            </p:extLst>
          </p:nvPr>
        </p:nvGraphicFramePr>
        <p:xfrm>
          <a:off x="144780" y="1828800"/>
          <a:ext cx="8854439" cy="3962400"/>
        </p:xfrm>
        <a:graphic>
          <a:graphicData uri="http://schemas.openxmlformats.org/drawingml/2006/table">
            <a:tbl>
              <a:tblPr firstRow="1" bandRow="1">
                <a:tableStyleId>{5C22544A-7EE6-4342-B048-85BDC9FD1C3A}</a:tableStyleId>
              </a:tblPr>
              <a:tblGrid>
                <a:gridCol w="4120598">
                  <a:extLst>
                    <a:ext uri="{9D8B030D-6E8A-4147-A177-3AD203B41FA5}">
                      <a16:colId xmlns:a16="http://schemas.microsoft.com/office/drawing/2014/main" val="20000"/>
                    </a:ext>
                  </a:extLst>
                </a:gridCol>
                <a:gridCol w="4733841">
                  <a:extLst>
                    <a:ext uri="{9D8B030D-6E8A-4147-A177-3AD203B41FA5}">
                      <a16:colId xmlns:a16="http://schemas.microsoft.com/office/drawing/2014/main" val="20001"/>
                    </a:ext>
                  </a:extLst>
                </a:gridCol>
              </a:tblGrid>
              <a:tr h="990600">
                <a:tc>
                  <a:txBody>
                    <a:bodyPr/>
                    <a:lstStyle/>
                    <a:p>
                      <a:pPr algn="l" fontAlgn="b">
                        <a:spcBef>
                          <a:spcPts val="0"/>
                        </a:spcBef>
                        <a:spcAft>
                          <a:spcPts val="0"/>
                        </a:spcAft>
                      </a:pPr>
                      <a:r>
                        <a:rPr lang="en-US" sz="1600" b="0" i="1" u="none" strike="noStrike" dirty="0">
                          <a:solidFill>
                            <a:schemeClr val="tx1"/>
                          </a:solidFill>
                          <a:effectLst/>
                          <a:latin typeface="Times New Roman" panose="02020603050405020304" pitchFamily="18" charset="0"/>
                          <a:cs typeface="Times New Roman" panose="02020603050405020304" pitchFamily="18" charset="0"/>
                        </a:rPr>
                        <a:t>Community to include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Matt Buddie</a:t>
                      </a:r>
                    </a:p>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Floodplain Management &amp; Insurance Specialist</a:t>
                      </a:r>
                    </a:p>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Matt.Buddie@fema.dhs.gov</a:t>
                      </a: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303) 842-4710</a:t>
                      </a:r>
                    </a:p>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endPar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90600">
                <a:tc>
                  <a:txBody>
                    <a:bodyPr/>
                    <a:lstStyle/>
                    <a:p>
                      <a:pPr algn="l"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Doug Mahan, CFM</a:t>
                      </a:r>
                    </a:p>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Community Assistance Coordinator, CWCB</a:t>
                      </a:r>
                    </a:p>
                    <a:p>
                      <a:pPr marL="120650" marR="0" lvl="0" indent="-17145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Doug.mahan@state.co.us</a:t>
                      </a: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(303) 866-3441 x3221</a:t>
                      </a:r>
                      <a:endParaRPr lang="en-US" sz="1600" dirty="0">
                        <a:solidFill>
                          <a:schemeClr val="tx1"/>
                        </a:solidFill>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0600">
                <a:tc>
                  <a:txBody>
                    <a:bodyPr/>
                    <a:lstStyle/>
                    <a:p>
                      <a:pPr algn="l"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Thuy Patton, CFM</a:t>
                      </a:r>
                    </a:p>
                    <a:p>
                      <a:pPr marL="0" marR="0" lvl="0" indent="-5080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Floodplain Mapping Program Manager, CWCB</a:t>
                      </a:r>
                    </a:p>
                    <a:p>
                      <a:pPr marL="120650" marR="0" lvl="0" indent="-171450" algn="l" defTabSz="914400" rtl="0" eaLnBrk="1" fontAlgn="base" latinLnBrk="0" hangingPunct="1">
                        <a:lnSpc>
                          <a:spcPct val="100000"/>
                        </a:lnSpc>
                        <a:spcBef>
                          <a:spcPts val="0"/>
                        </a:spcBef>
                        <a:spcAft>
                          <a:spcPts val="0"/>
                        </a:spcAft>
                        <a:buClr>
                          <a:srgbClr val="4D4D4D"/>
                        </a:buClr>
                        <a:buSzTx/>
                        <a:buFontTx/>
                        <a:buNone/>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thuy.patton@state.co.us</a:t>
                      </a: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(303) 866-3441 x3230</a:t>
                      </a:r>
                      <a:endParaRPr lang="en-US" sz="1600" dirty="0">
                        <a:solidFill>
                          <a:schemeClr val="tx1"/>
                        </a:solidFill>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0600">
                <a:tc>
                  <a:txBody>
                    <a:bodyPr/>
                    <a:lstStyle/>
                    <a:p>
                      <a:pPr algn="l" fontAlgn="b"/>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en-US" sz="1600" b="1" dirty="0">
                          <a:solidFill>
                            <a:schemeClr val="tx1"/>
                          </a:solidFill>
                          <a:latin typeface="Times New Roman" panose="02020603050405020304" pitchFamily="18" charset="0"/>
                          <a:cs typeface="Times New Roman" panose="02020603050405020304" pitchFamily="18" charset="0"/>
                        </a:rPr>
                        <a:t>Chris Gaynes</a:t>
                      </a:r>
                    </a:p>
                    <a:p>
                      <a:pPr>
                        <a:spcBef>
                          <a:spcPts val="0"/>
                        </a:spcBef>
                        <a:spcAft>
                          <a:spcPts val="0"/>
                        </a:spcAft>
                      </a:pPr>
                      <a:r>
                        <a:rPr lang="en-US" sz="1600" dirty="0">
                          <a:solidFill>
                            <a:schemeClr val="tx1"/>
                          </a:solidFill>
                          <a:latin typeface="Times New Roman" panose="02020603050405020304" pitchFamily="18" charset="0"/>
                          <a:cs typeface="Times New Roman" panose="02020603050405020304" pitchFamily="18" charset="0"/>
                        </a:rPr>
                        <a:t>Civil Engineer,</a:t>
                      </a:r>
                      <a:r>
                        <a:rPr lang="en-US" sz="1600" baseline="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FEMA Region VIII</a:t>
                      </a:r>
                    </a:p>
                    <a:p>
                      <a:pPr>
                        <a:spcBef>
                          <a:spcPts val="0"/>
                        </a:spcBef>
                        <a:spcAft>
                          <a:spcPts val="0"/>
                        </a:spcAft>
                      </a:pPr>
                      <a:r>
                        <a:rPr lang="en-US" sz="1600"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christine.gaynes@fema.dhs.gov</a:t>
                      </a:r>
                      <a:r>
                        <a:rPr lang="en-US" sz="1600" dirty="0">
                          <a:solidFill>
                            <a:schemeClr val="tx1"/>
                          </a:solidFill>
                          <a:latin typeface="Times New Roman" panose="02020603050405020304" pitchFamily="18" charset="0"/>
                          <a:cs typeface="Times New Roman" panose="02020603050405020304" pitchFamily="18" charset="0"/>
                        </a:rPr>
                        <a:t>; 202.480.1265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
            <a:extLst>
              <a:ext uri="{FF2B5EF4-FFF2-40B4-BE49-F238E27FC236}">
                <a16:creationId xmlns:a16="http://schemas.microsoft.com/office/drawing/2014/main" id="{EBF258E7-F291-4D9A-AF99-D47B22F966C9}"/>
              </a:ext>
            </a:extLst>
          </p:cNvPr>
          <p:cNvSpPr>
            <a:spLocks noGrp="1"/>
          </p:cNvSpPr>
          <p:nvPr>
            <p:ph type="title"/>
          </p:nvPr>
        </p:nvSpPr>
        <p:spPr>
          <a:xfrm>
            <a:off x="457200" y="76200"/>
            <a:ext cx="8229600" cy="1143000"/>
          </a:xfrm>
        </p:spPr>
        <p:txBody>
          <a:bodyPr/>
          <a:lstStyle/>
          <a:p>
            <a:r>
              <a:rPr lang="en-US" dirty="0"/>
              <a:t>Project Contacts</a:t>
            </a:r>
          </a:p>
        </p:txBody>
      </p:sp>
      <p:sp>
        <p:nvSpPr>
          <p:cNvPr id="3" name="TextBox 2">
            <a:extLst>
              <a:ext uri="{FF2B5EF4-FFF2-40B4-BE49-F238E27FC236}">
                <a16:creationId xmlns:a16="http://schemas.microsoft.com/office/drawing/2014/main" id="{5A52993A-ABEF-4EC3-9FB1-D4732DB9E090}"/>
              </a:ext>
            </a:extLst>
          </p:cNvPr>
          <p:cNvSpPr txBox="1"/>
          <p:nvPr/>
        </p:nvSpPr>
        <p:spPr>
          <a:xfrm>
            <a:off x="38100" y="1339334"/>
            <a:ext cx="1529586" cy="400110"/>
          </a:xfrm>
          <a:prstGeom prst="rect">
            <a:avLst/>
          </a:prstGeom>
          <a:noFill/>
        </p:spPr>
        <p:txBody>
          <a:bodyPr wrap="none" rtlCol="0">
            <a:spAutoFit/>
          </a:bodyPr>
          <a:lstStyle/>
          <a:p>
            <a:r>
              <a:rPr lang="en-US" sz="2000" b="1" u="sng" dirty="0"/>
              <a:t>Community</a:t>
            </a:r>
          </a:p>
        </p:txBody>
      </p:sp>
      <p:sp>
        <p:nvSpPr>
          <p:cNvPr id="5" name="TextBox 4">
            <a:extLst>
              <a:ext uri="{FF2B5EF4-FFF2-40B4-BE49-F238E27FC236}">
                <a16:creationId xmlns:a16="http://schemas.microsoft.com/office/drawing/2014/main" id="{AD81BFCC-D367-4474-8A20-EBE311F25F6C}"/>
              </a:ext>
            </a:extLst>
          </p:cNvPr>
          <p:cNvSpPr txBox="1"/>
          <p:nvPr/>
        </p:nvSpPr>
        <p:spPr>
          <a:xfrm>
            <a:off x="4191000" y="1367909"/>
            <a:ext cx="1924566" cy="400110"/>
          </a:xfrm>
          <a:prstGeom prst="rect">
            <a:avLst/>
          </a:prstGeom>
          <a:noFill/>
        </p:spPr>
        <p:txBody>
          <a:bodyPr wrap="none" rtlCol="0">
            <a:spAutoFit/>
          </a:bodyPr>
          <a:lstStyle/>
          <a:p>
            <a:r>
              <a:rPr lang="en-US" sz="2000" b="1" u="sng" dirty="0"/>
              <a:t>State &amp; Federal</a:t>
            </a:r>
          </a:p>
        </p:txBody>
      </p:sp>
    </p:spTree>
    <p:extLst>
      <p:ext uri="{BB962C8B-B14F-4D97-AF65-F5344CB8AC3E}">
        <p14:creationId xmlns:p14="http://schemas.microsoft.com/office/powerpoint/2010/main" val="282740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Outline</a:t>
            </a:r>
          </a:p>
        </p:txBody>
      </p:sp>
      <p:sp>
        <p:nvSpPr>
          <p:cNvPr id="19" name="Rectangle 18"/>
          <p:cNvSpPr/>
          <p:nvPr/>
        </p:nvSpPr>
        <p:spPr>
          <a:xfrm>
            <a:off x="2037873" y="1352797"/>
            <a:ext cx="1324695" cy="893328"/>
          </a:xfrm>
          <a:prstGeom prst="rect">
            <a:avLst/>
          </a:prstGeom>
          <a:solidFill>
            <a:srgbClr val="FFFF00"/>
          </a:solidFill>
          <a:ln w="25400">
            <a:solidFill>
              <a:srgbClr val="FFFF00"/>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47399" y="26286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041702" y="38201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0466" y="2691866"/>
            <a:ext cx="1047166" cy="753959"/>
          </a:xfrm>
          <a:prstGeom prst="rect">
            <a:avLst/>
          </a:prstGeom>
        </p:spPr>
      </p:pic>
      <p:pic>
        <p:nvPicPr>
          <p:cNvPr id="25" name="Picture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47872" y="3820197"/>
            <a:ext cx="923943" cy="912570"/>
          </a:xfrm>
          <a:prstGeom prst="rect">
            <a:avLst/>
          </a:prstGeom>
        </p:spPr>
      </p:pic>
      <p:sp>
        <p:nvSpPr>
          <p:cNvPr id="26" name="Rectangle 25"/>
          <p:cNvSpPr/>
          <p:nvPr/>
        </p:nvSpPr>
        <p:spPr>
          <a:xfrm>
            <a:off x="2032177" y="13527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3429" y="1366200"/>
            <a:ext cx="862189" cy="862189"/>
          </a:xfrm>
          <a:prstGeom prst="rect">
            <a:avLst/>
          </a:prstGeom>
        </p:spPr>
      </p:pic>
      <p:sp>
        <p:nvSpPr>
          <p:cNvPr id="28" name="Rectangle 27"/>
          <p:cNvSpPr/>
          <p:nvPr/>
        </p:nvSpPr>
        <p:spPr>
          <a:xfrm>
            <a:off x="2047400" y="51019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3539" y="5162268"/>
            <a:ext cx="772610" cy="772610"/>
          </a:xfrm>
          <a:prstGeom prst="rect">
            <a:avLst/>
          </a:prstGeom>
        </p:spPr>
      </p:pic>
      <p:sp>
        <p:nvSpPr>
          <p:cNvPr id="17" name="TextBox 16">
            <a:extLst>
              <a:ext uri="{FF2B5EF4-FFF2-40B4-BE49-F238E27FC236}">
                <a16:creationId xmlns:a16="http://schemas.microsoft.com/office/drawing/2014/main" id="{0452099C-5D47-474F-B8FE-D80F13A70A38}"/>
              </a:ext>
            </a:extLst>
          </p:cNvPr>
          <p:cNvSpPr txBox="1"/>
          <p:nvPr/>
        </p:nvSpPr>
        <p:spPr>
          <a:xfrm>
            <a:off x="3810000" y="1326616"/>
            <a:ext cx="372852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NFIP &amp; </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Background</a:t>
            </a:r>
          </a:p>
        </p:txBody>
      </p:sp>
      <p:sp>
        <p:nvSpPr>
          <p:cNvPr id="29" name="TextBox 28">
            <a:extLst>
              <a:ext uri="{FF2B5EF4-FFF2-40B4-BE49-F238E27FC236}">
                <a16:creationId xmlns:a16="http://schemas.microsoft.com/office/drawing/2014/main" id="{3EDA9311-0E01-4DA9-A09A-EA8009EDB266}"/>
              </a:ext>
            </a:extLst>
          </p:cNvPr>
          <p:cNvSpPr txBox="1"/>
          <p:nvPr/>
        </p:nvSpPr>
        <p:spPr>
          <a:xfrm>
            <a:off x="3823271" y="2708298"/>
            <a:ext cx="369093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Study Review</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Timeline</a:t>
            </a:r>
          </a:p>
        </p:txBody>
      </p:sp>
      <p:sp>
        <p:nvSpPr>
          <p:cNvPr id="33" name="TextBox 32">
            <a:extLst>
              <a:ext uri="{FF2B5EF4-FFF2-40B4-BE49-F238E27FC236}">
                <a16:creationId xmlns:a16="http://schemas.microsoft.com/office/drawing/2014/main" id="{595097B3-1782-4FD2-8E7D-66AF4325F800}"/>
              </a:ext>
            </a:extLst>
          </p:cNvPr>
          <p:cNvSpPr txBox="1"/>
          <p:nvPr/>
        </p:nvSpPr>
        <p:spPr>
          <a:xfrm>
            <a:off x="3810000" y="3842971"/>
            <a:ext cx="3721403"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Results &amp;</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Mapping</a:t>
            </a:r>
          </a:p>
        </p:txBody>
      </p:sp>
      <p:sp>
        <p:nvSpPr>
          <p:cNvPr id="34" name="TextBox 33">
            <a:extLst>
              <a:ext uri="{FF2B5EF4-FFF2-40B4-BE49-F238E27FC236}">
                <a16:creationId xmlns:a16="http://schemas.microsoft.com/office/drawing/2014/main" id="{4D248316-2043-4C6C-AE56-58BFFE7B463F}"/>
              </a:ext>
            </a:extLst>
          </p:cNvPr>
          <p:cNvSpPr txBox="1"/>
          <p:nvPr/>
        </p:nvSpPr>
        <p:spPr>
          <a:xfrm>
            <a:off x="3810000" y="5072368"/>
            <a:ext cx="3664431"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Insurance, Appeals</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Resources</a:t>
            </a:r>
          </a:p>
        </p:txBody>
      </p:sp>
    </p:spTree>
    <p:extLst>
      <p:ext uri="{BB962C8B-B14F-4D97-AF65-F5344CB8AC3E}">
        <p14:creationId xmlns:p14="http://schemas.microsoft.com/office/powerpoint/2010/main" val="355849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3">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Why is this important?</a:t>
            </a:r>
          </a:p>
        </p:txBody>
      </p:sp>
      <p:sp>
        <p:nvSpPr>
          <p:cNvPr id="3" name="Content Placeholder 2"/>
          <p:cNvSpPr>
            <a:spLocks noGrp="1"/>
          </p:cNvSpPr>
          <p:nvPr>
            <p:ph idx="1"/>
          </p:nvPr>
        </p:nvSpPr>
        <p:spPr>
          <a:xfrm>
            <a:off x="381000" y="1371600"/>
            <a:ext cx="4953000" cy="4800600"/>
          </a:xfrm>
        </p:spPr>
        <p:txBody>
          <a:bodyPr>
            <a:normAutofit fontScale="85000" lnSpcReduction="10000"/>
          </a:bodyPr>
          <a:lstStyle/>
          <a:p>
            <a:pPr marL="0" lvl="1" indent="0">
              <a:buNone/>
            </a:pPr>
            <a:r>
              <a:rPr lang="en-US" sz="2400" b="1" dirty="0">
                <a:solidFill>
                  <a:schemeClr val="tx1"/>
                </a:solidFill>
              </a:rPr>
              <a:t>Updated Risk Information</a:t>
            </a:r>
          </a:p>
          <a:p>
            <a:pPr marL="742950" lvl="2" indent="-342900"/>
            <a:r>
              <a:rPr lang="en-US" sz="2400" dirty="0">
                <a:solidFill>
                  <a:schemeClr val="tx1"/>
                </a:solidFill>
              </a:rPr>
              <a:t>Floods are devastating</a:t>
            </a:r>
          </a:p>
          <a:p>
            <a:pPr marL="742950" lvl="2" indent="-342900"/>
            <a:r>
              <a:rPr lang="en-US" sz="2400" dirty="0">
                <a:solidFill>
                  <a:schemeClr val="tx1"/>
                </a:solidFill>
              </a:rPr>
              <a:t>Mapped flood risk is not static</a:t>
            </a:r>
          </a:p>
          <a:p>
            <a:pPr marL="742950" lvl="2" indent="-342900"/>
            <a:r>
              <a:rPr lang="en-US" sz="2400" dirty="0">
                <a:solidFill>
                  <a:schemeClr val="tx1"/>
                </a:solidFill>
              </a:rPr>
              <a:t>Updated data for hazard mitigation</a:t>
            </a:r>
          </a:p>
          <a:p>
            <a:pPr marL="742950" lvl="2" indent="-342900"/>
            <a:r>
              <a:rPr lang="en-US" sz="2400" dirty="0">
                <a:solidFill>
                  <a:schemeClr val="tx1"/>
                </a:solidFill>
              </a:rPr>
              <a:t>Help protect life, health, and safety</a:t>
            </a:r>
          </a:p>
          <a:p>
            <a:pPr marL="0" lvl="1" indent="0">
              <a:buNone/>
            </a:pPr>
            <a:r>
              <a:rPr lang="en-US" sz="2400" b="1" dirty="0">
                <a:solidFill>
                  <a:schemeClr val="tx1"/>
                </a:solidFill>
              </a:rPr>
              <a:t>Communities Participate in NFIP</a:t>
            </a:r>
          </a:p>
          <a:p>
            <a:pPr marL="742950" lvl="2" indent="-342900"/>
            <a:r>
              <a:rPr lang="en-US" sz="2400" dirty="0">
                <a:solidFill>
                  <a:schemeClr val="tx1"/>
                </a:solidFill>
              </a:rPr>
              <a:t>Building requirements</a:t>
            </a:r>
          </a:p>
          <a:p>
            <a:pPr marL="742950" lvl="2" indent="-342900"/>
            <a:r>
              <a:rPr lang="en-US" sz="2400" dirty="0">
                <a:solidFill>
                  <a:schemeClr val="tx1"/>
                </a:solidFill>
              </a:rPr>
              <a:t>Insurance requirements</a:t>
            </a:r>
          </a:p>
          <a:p>
            <a:pPr marL="742950" lvl="2" indent="-342900"/>
            <a:r>
              <a:rPr lang="en-US" sz="2400" dirty="0">
                <a:solidFill>
                  <a:schemeClr val="tx1"/>
                </a:solidFill>
              </a:rPr>
              <a:t>Keep flood risk current</a:t>
            </a:r>
            <a:br>
              <a:rPr lang="en-US" sz="2400" dirty="0">
                <a:solidFill>
                  <a:schemeClr val="tx1"/>
                </a:solidFill>
              </a:rPr>
            </a:br>
            <a:r>
              <a:rPr lang="en-US" sz="2400" dirty="0">
                <a:solidFill>
                  <a:schemeClr val="tx1"/>
                </a:solidFill>
              </a:rPr>
              <a:t>(44 CFR 65.3.c)</a:t>
            </a:r>
          </a:p>
          <a:p>
            <a:pPr marL="742950" lvl="2" indent="-342900"/>
            <a:r>
              <a:rPr lang="en-US" sz="2400" dirty="0">
                <a:solidFill>
                  <a:schemeClr val="tx1"/>
                </a:solidFill>
              </a:rPr>
              <a:t>Inform public of risk</a:t>
            </a:r>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71600"/>
            <a:ext cx="2743200" cy="1824228"/>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352800"/>
            <a:ext cx="3657600" cy="1978152"/>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NFIP Refresher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794000"/>
            <a:ext cx="3657600" cy="1978152"/>
          </a:xfrm>
          <a:prstGeom prst="rect">
            <a:avLst/>
          </a:prstGeom>
          <a:ln w="28575">
            <a:solidFill>
              <a:schemeClr val="accent1">
                <a:lumMod val="75000"/>
              </a:schemeClr>
            </a:solidFill>
          </a:ln>
        </p:spPr>
      </p:pic>
      <p:grpSp>
        <p:nvGrpSpPr>
          <p:cNvPr id="10" name="Group 9">
            <a:extLst>
              <a:ext uri="{FF2B5EF4-FFF2-40B4-BE49-F238E27FC236}">
                <a16:creationId xmlns:a16="http://schemas.microsoft.com/office/drawing/2014/main" id="{EBB290B2-94BE-4F11-9A80-3E9F777ECA4A}"/>
              </a:ext>
            </a:extLst>
          </p:cNvPr>
          <p:cNvGrpSpPr/>
          <p:nvPr/>
        </p:nvGrpSpPr>
        <p:grpSpPr>
          <a:xfrm>
            <a:off x="838200" y="1241367"/>
            <a:ext cx="7543800" cy="4927600"/>
            <a:chOff x="838200" y="1241367"/>
            <a:chExt cx="7543800" cy="4927600"/>
          </a:xfrm>
        </p:grpSpPr>
        <p:sp>
          <p:nvSpPr>
            <p:cNvPr id="6" name="Line Callout 1 5"/>
            <p:cNvSpPr/>
            <p:nvPr/>
          </p:nvSpPr>
          <p:spPr>
            <a:xfrm>
              <a:off x="1600200" y="1241367"/>
              <a:ext cx="1371600" cy="838200"/>
            </a:xfrm>
            <a:prstGeom prst="borderCallout1">
              <a:avLst>
                <a:gd name="adj1" fmla="val 106713"/>
                <a:gd name="adj2" fmla="val 42329"/>
                <a:gd name="adj3" fmla="val 178301"/>
                <a:gd name="adj4" fmla="val 4313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75000"/>
                    </a:schemeClr>
                  </a:solidFill>
                </a:rPr>
                <a:t>Voluntary Program</a:t>
              </a:r>
              <a:endParaRPr lang="en-US" dirty="0"/>
            </a:p>
          </p:txBody>
        </p:sp>
        <p:sp>
          <p:nvSpPr>
            <p:cNvPr id="7" name="Line Callout 1 6"/>
            <p:cNvSpPr/>
            <p:nvPr/>
          </p:nvSpPr>
          <p:spPr>
            <a:xfrm>
              <a:off x="4343400" y="1387417"/>
              <a:ext cx="3200400" cy="1219200"/>
            </a:xfrm>
            <a:prstGeom prst="borderCallout1">
              <a:avLst>
                <a:gd name="adj1" fmla="val 101761"/>
                <a:gd name="adj2" fmla="val 43291"/>
                <a:gd name="adj3" fmla="val 189486"/>
                <a:gd name="adj4" fmla="val -40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2000" b="1" dirty="0">
                  <a:solidFill>
                    <a:schemeClr val="bg2">
                      <a:lumMod val="75000"/>
                    </a:schemeClr>
                  </a:solidFill>
                </a:rPr>
                <a:t>Allows homeowners to buy insurance based on Zones and be eligible for federal assistance</a:t>
              </a:r>
              <a:endParaRPr lang="en-US" dirty="0"/>
            </a:p>
          </p:txBody>
        </p:sp>
        <p:sp>
          <p:nvSpPr>
            <p:cNvPr id="8" name="Line Callout 1 7"/>
            <p:cNvSpPr/>
            <p:nvPr/>
          </p:nvSpPr>
          <p:spPr>
            <a:xfrm>
              <a:off x="6019800" y="2984442"/>
              <a:ext cx="2362200" cy="2667000"/>
            </a:xfrm>
            <a:prstGeom prst="borderCallout1">
              <a:avLst>
                <a:gd name="adj1" fmla="val 46523"/>
                <a:gd name="adj2" fmla="val -2946"/>
                <a:gd name="adj3" fmla="val 40399"/>
                <a:gd name="adj4" fmla="val -7701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2000" b="1" dirty="0">
                  <a:solidFill>
                    <a:schemeClr val="bg2">
                      <a:lumMod val="75000"/>
                    </a:schemeClr>
                  </a:solidFill>
                </a:rPr>
                <a:t>Federal Program</a:t>
              </a:r>
            </a:p>
            <a:p>
              <a:pPr marL="285750" indent="-285750">
                <a:buFont typeface="Arial" panose="020B0604020202020204" pitchFamily="34" charset="0"/>
                <a:buChar char="•"/>
              </a:pPr>
              <a:r>
                <a:rPr lang="en-US" sz="2000" dirty="0">
                  <a:solidFill>
                    <a:schemeClr val="bg2">
                      <a:lumMod val="75000"/>
                    </a:schemeClr>
                  </a:solidFill>
                </a:rPr>
                <a:t>Overseen by FEMA and Partners</a:t>
              </a:r>
            </a:p>
            <a:p>
              <a:pPr marL="285750" indent="-285750">
                <a:buFont typeface="Arial" panose="020B0604020202020204" pitchFamily="34" charset="0"/>
                <a:buChar char="•"/>
              </a:pPr>
              <a:r>
                <a:rPr lang="en-US" sz="2000" dirty="0">
                  <a:solidFill>
                    <a:schemeClr val="bg2">
                      <a:lumMod val="75000"/>
                    </a:schemeClr>
                  </a:solidFill>
                </a:rPr>
                <a:t>Managed by Communities</a:t>
              </a:r>
            </a:p>
            <a:p>
              <a:pPr marL="285750" indent="-285750">
                <a:buFont typeface="Arial" panose="020B0604020202020204" pitchFamily="34" charset="0"/>
                <a:buChar char="•"/>
              </a:pPr>
              <a:r>
                <a:rPr lang="en-US" sz="2000" dirty="0">
                  <a:solidFill>
                    <a:schemeClr val="bg2">
                      <a:lumMod val="75000"/>
                    </a:schemeClr>
                  </a:solidFill>
                </a:rPr>
                <a:t>Enforced by lenders</a:t>
              </a:r>
              <a:endParaRPr lang="en-US" dirty="0"/>
            </a:p>
          </p:txBody>
        </p:sp>
        <p:sp>
          <p:nvSpPr>
            <p:cNvPr id="9" name="Line Callout 1 8"/>
            <p:cNvSpPr/>
            <p:nvPr/>
          </p:nvSpPr>
          <p:spPr>
            <a:xfrm>
              <a:off x="838200" y="5108517"/>
              <a:ext cx="4038600" cy="1060450"/>
            </a:xfrm>
            <a:prstGeom prst="borderCallout1">
              <a:avLst>
                <a:gd name="adj1" fmla="val -3628"/>
                <a:gd name="adj2" fmla="val 33857"/>
                <a:gd name="adj3" fmla="val -26082"/>
                <a:gd name="adj4" fmla="val 3360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2000" b="1" dirty="0">
                  <a:solidFill>
                    <a:schemeClr val="bg2">
                      <a:lumMod val="75000"/>
                    </a:schemeClr>
                  </a:solidFill>
                </a:rPr>
                <a:t>Engineers determine risk</a:t>
              </a:r>
            </a:p>
            <a:p>
              <a:pPr marL="285750" indent="-285750">
                <a:buFont typeface="Arial" panose="020B0604020202020204" pitchFamily="34" charset="0"/>
                <a:buChar char="•"/>
              </a:pPr>
              <a:r>
                <a:rPr lang="en-US" sz="2000" dirty="0">
                  <a:solidFill>
                    <a:schemeClr val="bg2">
                      <a:lumMod val="75000"/>
                    </a:schemeClr>
                  </a:solidFill>
                </a:rPr>
                <a:t>Used to determine requirements</a:t>
              </a:r>
            </a:p>
            <a:p>
              <a:pPr marL="285750" indent="-285750">
                <a:buFont typeface="Arial" panose="020B0604020202020204" pitchFamily="34" charset="0"/>
                <a:buChar char="•"/>
              </a:pPr>
              <a:r>
                <a:rPr lang="en-US" sz="2000" dirty="0">
                  <a:solidFill>
                    <a:schemeClr val="bg2">
                      <a:lumMod val="75000"/>
                    </a:schemeClr>
                  </a:solidFill>
                </a:rPr>
                <a:t>Allows discount for less risk</a:t>
              </a:r>
              <a:endParaRPr lang="en-US" dirty="0"/>
            </a:p>
          </p:txBody>
        </p:sp>
      </p:grpSp>
    </p:spTree>
    <p:extLst>
      <p:ext uri="{BB962C8B-B14F-4D97-AF65-F5344CB8AC3E}">
        <p14:creationId xmlns:p14="http://schemas.microsoft.com/office/powerpoint/2010/main" val="8137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74213" y="1970268"/>
            <a:ext cx="2082801" cy="1184266"/>
          </a:xfrm>
          <a:prstGeom prst="rect">
            <a:avLst/>
          </a:prstGeom>
          <a:solidFill>
            <a:schemeClr val="tx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32895" y="1973195"/>
            <a:ext cx="2058706" cy="1184266"/>
          </a:xfrm>
          <a:prstGeom prst="rect">
            <a:avLst/>
          </a:prstGeom>
          <a:solidFill>
            <a:schemeClr val="tx1">
              <a:lumMod val="8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0"/>
            <a:ext cx="8229600" cy="1143000"/>
          </a:xfrm>
        </p:spPr>
        <p:txBody>
          <a:bodyPr>
            <a:normAutofit/>
          </a:bodyPr>
          <a:lstStyle/>
          <a:p>
            <a:r>
              <a:rPr lang="en-US" dirty="0"/>
              <a:t>Roles</a:t>
            </a:r>
          </a:p>
        </p:txBody>
      </p:sp>
      <p:sp>
        <p:nvSpPr>
          <p:cNvPr id="4" name="TextBox 3"/>
          <p:cNvSpPr txBox="1"/>
          <p:nvPr/>
        </p:nvSpPr>
        <p:spPr>
          <a:xfrm>
            <a:off x="1" y="914400"/>
            <a:ext cx="9144000" cy="584775"/>
          </a:xfrm>
          <a:prstGeom prst="rect">
            <a:avLst/>
          </a:prstGeom>
          <a:noFill/>
        </p:spPr>
        <p:txBody>
          <a:bodyPr wrap="square" rtlCol="0">
            <a:spAutoFit/>
          </a:bodyPr>
          <a:lstStyle/>
          <a:p>
            <a:pPr algn="ctr"/>
            <a:r>
              <a:rPr lang="en-US" sz="3200" b="1" i="1" dirty="0">
                <a:ln>
                  <a:solidFill>
                    <a:schemeClr val="tx1"/>
                  </a:solidFill>
                </a:ln>
              </a:rPr>
              <a:t>Partnership</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495" t="-143" r="4051" b="-1181"/>
          <a:stretch/>
        </p:blipFill>
        <p:spPr>
          <a:xfrm>
            <a:off x="152398" y="1986352"/>
            <a:ext cx="2073867" cy="1168181"/>
          </a:xfrm>
          <a:prstGeom prst="rect">
            <a:avLst/>
          </a:prstGeom>
          <a:ln>
            <a:solidFill>
              <a:schemeClr val="bg2">
                <a:lumMod val="75000"/>
              </a:schemeClr>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48" t="16104" r="5791" b="19244"/>
          <a:stretch/>
        </p:blipFill>
        <p:spPr>
          <a:xfrm>
            <a:off x="4638851" y="1981073"/>
            <a:ext cx="2110427" cy="1168181"/>
          </a:xfrm>
          <a:prstGeom prst="rect">
            <a:avLst/>
          </a:prstGeom>
          <a:ln>
            <a:solidFill>
              <a:schemeClr val="bg2">
                <a:lumMod val="75000"/>
              </a:schemeClr>
            </a:solidFill>
          </a:ln>
        </p:spPr>
      </p:pic>
      <p:pic>
        <p:nvPicPr>
          <p:cNvPr id="2050" name="Picture 2" descr="C:\Users\isaac.allen\AppData\Local\Microsoft\Windows\Temporary Internet Files\Content.IE5\HM23M2Q0\Emblem-person-blu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1551" y="1973195"/>
            <a:ext cx="1281394" cy="12813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38850" y="3198109"/>
            <a:ext cx="2110427" cy="2858231"/>
          </a:xfrm>
          <a:prstGeom prst="rect">
            <a:avLst/>
          </a:prstGeom>
          <a:solidFill>
            <a:schemeClr val="tx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bg2">
                    <a:lumMod val="75000"/>
                  </a:schemeClr>
                </a:solidFill>
              </a:rPr>
              <a:t>Funding for Study</a:t>
            </a:r>
          </a:p>
          <a:p>
            <a:pPr marL="285750" indent="-285750">
              <a:buFont typeface="Arial" panose="020B0604020202020204" pitchFamily="34" charset="0"/>
              <a:buChar char="•"/>
            </a:pPr>
            <a:r>
              <a:rPr lang="en-US" sz="1600" dirty="0">
                <a:solidFill>
                  <a:schemeClr val="bg2">
                    <a:lumMod val="75000"/>
                  </a:schemeClr>
                </a:solidFill>
              </a:rPr>
              <a:t>Including new study on FIRMs</a:t>
            </a:r>
          </a:p>
          <a:p>
            <a:pPr marL="285750" indent="-285750">
              <a:buFont typeface="Arial" panose="020B0604020202020204" pitchFamily="34" charset="0"/>
              <a:buChar char="•"/>
            </a:pPr>
            <a:r>
              <a:rPr lang="en-US" sz="1600" dirty="0">
                <a:solidFill>
                  <a:schemeClr val="bg2">
                    <a:lumMod val="75000"/>
                  </a:schemeClr>
                </a:solidFill>
              </a:rPr>
              <a:t>NFIP</a:t>
            </a:r>
          </a:p>
        </p:txBody>
      </p:sp>
      <p:sp>
        <p:nvSpPr>
          <p:cNvPr id="17" name="Rectangle 16"/>
          <p:cNvSpPr/>
          <p:nvPr/>
        </p:nvSpPr>
        <p:spPr>
          <a:xfrm>
            <a:off x="6932895" y="3198109"/>
            <a:ext cx="2058706" cy="2858231"/>
          </a:xfrm>
          <a:prstGeom prst="rect">
            <a:avLst/>
          </a:prstGeom>
          <a:solidFill>
            <a:schemeClr val="tx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bg2">
                    <a:lumMod val="75000"/>
                  </a:schemeClr>
                </a:solidFill>
              </a:rPr>
              <a:t>Work with community officials to update information</a:t>
            </a:r>
          </a:p>
        </p:txBody>
      </p:sp>
      <p:sp>
        <p:nvSpPr>
          <p:cNvPr id="18" name="Rectangle 17"/>
          <p:cNvSpPr/>
          <p:nvPr/>
        </p:nvSpPr>
        <p:spPr>
          <a:xfrm>
            <a:off x="2374213" y="3198109"/>
            <a:ext cx="2082801" cy="2858231"/>
          </a:xfrm>
          <a:prstGeom prst="rect">
            <a:avLst/>
          </a:prstGeom>
          <a:solidFill>
            <a:schemeClr val="tx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bg2">
                    <a:lumMod val="50000"/>
                  </a:schemeClr>
                </a:solidFill>
              </a:rPr>
              <a:t>Responding to Community Request to Update FIRMs</a:t>
            </a:r>
          </a:p>
          <a:p>
            <a:pPr marL="285750" indent="-285750">
              <a:buFont typeface="Arial" panose="020B0604020202020204" pitchFamily="34" charset="0"/>
              <a:buChar char="•"/>
            </a:pPr>
            <a:r>
              <a:rPr lang="en-US" sz="1600" dirty="0">
                <a:solidFill>
                  <a:schemeClr val="bg2">
                    <a:lumMod val="50000"/>
                  </a:schemeClr>
                </a:solidFill>
              </a:rPr>
              <a:t>Initiated Risk Identification Updates</a:t>
            </a:r>
          </a:p>
          <a:p>
            <a:pPr marL="285750" indent="-285750">
              <a:buFont typeface="Arial" panose="020B0604020202020204" pitchFamily="34" charset="0"/>
              <a:buChar char="•"/>
            </a:pPr>
            <a:r>
              <a:rPr lang="en-US" sz="1600" dirty="0">
                <a:solidFill>
                  <a:schemeClr val="bg2">
                    <a:lumMod val="50000"/>
                  </a:schemeClr>
                </a:solidFill>
              </a:rPr>
              <a:t>Community Assistance</a:t>
            </a:r>
          </a:p>
          <a:p>
            <a:pPr marL="285750" indent="-285750">
              <a:buFont typeface="Arial" panose="020B0604020202020204" pitchFamily="34" charset="0"/>
              <a:buChar char="•"/>
            </a:pPr>
            <a:r>
              <a:rPr lang="en-US" sz="1600" dirty="0">
                <a:solidFill>
                  <a:schemeClr val="bg2">
                    <a:lumMod val="50000"/>
                  </a:schemeClr>
                </a:solidFill>
              </a:rPr>
              <a:t>FEMA Partner</a:t>
            </a:r>
          </a:p>
        </p:txBody>
      </p:sp>
      <p:sp>
        <p:nvSpPr>
          <p:cNvPr id="20" name="Rectangle 19"/>
          <p:cNvSpPr/>
          <p:nvPr/>
        </p:nvSpPr>
        <p:spPr>
          <a:xfrm>
            <a:off x="152400" y="3198109"/>
            <a:ext cx="2073867" cy="2858231"/>
          </a:xfrm>
          <a:prstGeom prst="rect">
            <a:avLst/>
          </a:prstGeom>
          <a:solidFill>
            <a:schemeClr val="tx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400" dirty="0">
                <a:solidFill>
                  <a:schemeClr val="bg2">
                    <a:lumMod val="50000"/>
                  </a:schemeClr>
                </a:solidFill>
              </a:rPr>
              <a:t>Administer NFIP</a:t>
            </a:r>
          </a:p>
          <a:p>
            <a:pPr marL="285750" indent="-285750">
              <a:buFont typeface="Arial" panose="020B0604020202020204" pitchFamily="34" charset="0"/>
              <a:buChar char="•"/>
            </a:pPr>
            <a:r>
              <a:rPr lang="en-US" sz="1400" dirty="0">
                <a:solidFill>
                  <a:schemeClr val="bg2">
                    <a:lumMod val="50000"/>
                  </a:schemeClr>
                </a:solidFill>
              </a:rPr>
              <a:t>Communicate Risk and Changes to it</a:t>
            </a:r>
          </a:p>
          <a:p>
            <a:pPr marL="285750" indent="-285750">
              <a:buFont typeface="Arial" panose="020B0604020202020204" pitchFamily="34" charset="0"/>
              <a:buChar char="•"/>
            </a:pPr>
            <a:r>
              <a:rPr lang="en-US" sz="1400" dirty="0">
                <a:solidFill>
                  <a:schemeClr val="bg2">
                    <a:lumMod val="50000"/>
                  </a:schemeClr>
                </a:solidFill>
              </a:rPr>
              <a:t>Manage Construction</a:t>
            </a:r>
          </a:p>
          <a:p>
            <a:pPr marL="285750" indent="-285750">
              <a:buFont typeface="Arial" panose="020B0604020202020204" pitchFamily="34" charset="0"/>
              <a:buChar char="•"/>
            </a:pPr>
            <a:r>
              <a:rPr lang="en-US" sz="1400" dirty="0">
                <a:solidFill>
                  <a:schemeClr val="bg2">
                    <a:lumMod val="50000"/>
                  </a:schemeClr>
                </a:solidFill>
              </a:rPr>
              <a:t>Flood Risk Adaptation</a:t>
            </a:r>
          </a:p>
          <a:p>
            <a:pPr marL="285750" indent="-285750">
              <a:buFont typeface="Arial" panose="020B0604020202020204" pitchFamily="34" charset="0"/>
              <a:buChar char="•"/>
            </a:pPr>
            <a:r>
              <a:rPr lang="en-US" sz="1400" dirty="0">
                <a:solidFill>
                  <a:schemeClr val="bg2">
                    <a:lumMod val="50000"/>
                  </a:schemeClr>
                </a:solidFill>
              </a:rPr>
              <a:t>Enforcement of Regulations</a:t>
            </a:r>
          </a:p>
          <a:p>
            <a:pPr marL="285750" indent="-285750">
              <a:buFont typeface="Arial" panose="020B0604020202020204" pitchFamily="34" charset="0"/>
              <a:buChar char="•"/>
            </a:pPr>
            <a:r>
              <a:rPr lang="en-US" sz="1400" dirty="0">
                <a:solidFill>
                  <a:schemeClr val="bg2">
                    <a:lumMod val="50000"/>
                  </a:schemeClr>
                </a:solidFill>
              </a:rPr>
              <a:t>Identification of changed risk</a:t>
            </a:r>
          </a:p>
          <a:p>
            <a:pPr marL="285750" indent="-285750">
              <a:buFont typeface="Arial" panose="020B0604020202020204" pitchFamily="34" charset="0"/>
              <a:buChar char="•"/>
            </a:pPr>
            <a:r>
              <a:rPr lang="en-US" sz="1400" dirty="0">
                <a:solidFill>
                  <a:schemeClr val="bg2">
                    <a:lumMod val="50000"/>
                  </a:schemeClr>
                </a:solidFill>
              </a:rPr>
              <a:t>Public Communication</a:t>
            </a:r>
          </a:p>
        </p:txBody>
      </p:sp>
      <p:sp>
        <p:nvSpPr>
          <p:cNvPr id="12" name="TextBox 11"/>
          <p:cNvSpPr txBox="1"/>
          <p:nvPr/>
        </p:nvSpPr>
        <p:spPr>
          <a:xfrm>
            <a:off x="80975" y="1385696"/>
            <a:ext cx="2073867" cy="646331"/>
          </a:xfrm>
          <a:prstGeom prst="rect">
            <a:avLst/>
          </a:prstGeom>
          <a:noFill/>
        </p:spPr>
        <p:txBody>
          <a:bodyPr wrap="square" rtlCol="0">
            <a:spAutoFit/>
          </a:bodyPr>
          <a:lstStyle/>
          <a:p>
            <a:pPr algn="ctr"/>
            <a:r>
              <a:rPr lang="en-US" b="1" i="1" dirty="0"/>
              <a:t>Community Officials</a:t>
            </a:r>
          </a:p>
        </p:txBody>
      </p:sp>
      <p:sp>
        <p:nvSpPr>
          <p:cNvPr id="21" name="TextBox 20"/>
          <p:cNvSpPr txBox="1"/>
          <p:nvPr/>
        </p:nvSpPr>
        <p:spPr>
          <a:xfrm>
            <a:off x="2355849" y="1617020"/>
            <a:ext cx="2073867" cy="369332"/>
          </a:xfrm>
          <a:prstGeom prst="rect">
            <a:avLst/>
          </a:prstGeom>
          <a:noFill/>
        </p:spPr>
        <p:txBody>
          <a:bodyPr wrap="square" rtlCol="0">
            <a:spAutoFit/>
          </a:bodyPr>
          <a:lstStyle/>
          <a:p>
            <a:pPr algn="ctr"/>
            <a:r>
              <a:rPr lang="en-US" b="1" i="1" dirty="0"/>
              <a:t>State (CWCB)</a:t>
            </a:r>
          </a:p>
        </p:txBody>
      </p:sp>
      <p:sp>
        <p:nvSpPr>
          <p:cNvPr id="22" name="TextBox 21"/>
          <p:cNvSpPr txBox="1"/>
          <p:nvPr/>
        </p:nvSpPr>
        <p:spPr>
          <a:xfrm>
            <a:off x="4657129" y="1600936"/>
            <a:ext cx="2073867" cy="369332"/>
          </a:xfrm>
          <a:prstGeom prst="rect">
            <a:avLst/>
          </a:prstGeom>
          <a:noFill/>
        </p:spPr>
        <p:txBody>
          <a:bodyPr wrap="square" rtlCol="0">
            <a:spAutoFit/>
          </a:bodyPr>
          <a:lstStyle/>
          <a:p>
            <a:pPr algn="ctr"/>
            <a:r>
              <a:rPr lang="en-US" b="1" i="1" dirty="0"/>
              <a:t>FEMA</a:t>
            </a:r>
          </a:p>
        </p:txBody>
      </p:sp>
      <p:sp>
        <p:nvSpPr>
          <p:cNvPr id="23" name="TextBox 22"/>
          <p:cNvSpPr txBox="1"/>
          <p:nvPr/>
        </p:nvSpPr>
        <p:spPr>
          <a:xfrm>
            <a:off x="6749279" y="1619948"/>
            <a:ext cx="2394722" cy="369332"/>
          </a:xfrm>
          <a:prstGeom prst="rect">
            <a:avLst/>
          </a:prstGeom>
          <a:noFill/>
        </p:spPr>
        <p:txBody>
          <a:bodyPr wrap="square" rtlCol="0">
            <a:spAutoFit/>
          </a:bodyPr>
          <a:lstStyle/>
          <a:p>
            <a:pPr algn="ctr"/>
            <a:r>
              <a:rPr lang="en-US" b="1" i="1" dirty="0"/>
              <a:t>Private Stakeholders</a:t>
            </a:r>
          </a:p>
        </p:txBody>
      </p:sp>
      <p:sp>
        <p:nvSpPr>
          <p:cNvPr id="13" name="Left Brace 12"/>
          <p:cNvSpPr/>
          <p:nvPr/>
        </p:nvSpPr>
        <p:spPr>
          <a:xfrm rot="5400000">
            <a:off x="4452940" y="-1994259"/>
            <a:ext cx="143449" cy="687516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3490FD83-2422-4901-B0A8-56E9F6E6B543}"/>
              </a:ext>
            </a:extLst>
          </p:cNvPr>
          <p:cNvPicPr>
            <a:picLocks noChangeAspect="1"/>
          </p:cNvPicPr>
          <p:nvPr/>
        </p:nvPicPr>
        <p:blipFill rotWithShape="1">
          <a:blip r:embed="rId6">
            <a:extLst>
              <a:ext uri="{28A0092B-C50C-407E-A947-70E740481C1C}">
                <a14:useLocalDpi xmlns:a14="http://schemas.microsoft.com/office/drawing/2010/main" val="0"/>
              </a:ext>
            </a:extLst>
          </a:blip>
          <a:srcRect r="61452"/>
          <a:stretch/>
        </p:blipFill>
        <p:spPr>
          <a:xfrm>
            <a:off x="2495050" y="2068302"/>
            <a:ext cx="1795463" cy="981075"/>
          </a:xfrm>
          <a:prstGeom prst="rect">
            <a:avLst/>
          </a:prstGeom>
        </p:spPr>
      </p:pic>
    </p:spTree>
    <p:extLst>
      <p:ext uri="{BB962C8B-B14F-4D97-AF65-F5344CB8AC3E}">
        <p14:creationId xmlns:p14="http://schemas.microsoft.com/office/powerpoint/2010/main" val="19875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032177" y="13527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3429" y="1366200"/>
            <a:ext cx="862189" cy="862189"/>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t>Outline</a:t>
            </a:r>
          </a:p>
        </p:txBody>
      </p:sp>
      <p:sp>
        <p:nvSpPr>
          <p:cNvPr id="19" name="Rectangle 18"/>
          <p:cNvSpPr/>
          <p:nvPr/>
        </p:nvSpPr>
        <p:spPr>
          <a:xfrm>
            <a:off x="2041702" y="2649157"/>
            <a:ext cx="1324695" cy="893328"/>
          </a:xfrm>
          <a:prstGeom prst="rect">
            <a:avLst/>
          </a:prstGeom>
          <a:solidFill>
            <a:srgbClr val="FFFF00"/>
          </a:solidFill>
          <a:ln w="25400">
            <a:solidFill>
              <a:srgbClr val="FFFF00"/>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47399" y="26286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041702" y="3820197"/>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80466" y="2691866"/>
            <a:ext cx="1047166" cy="753959"/>
          </a:xfrm>
          <a:prstGeom prst="rect">
            <a:avLst/>
          </a:prstGeom>
        </p:spPr>
      </p:pic>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47872" y="3820197"/>
            <a:ext cx="923943" cy="912570"/>
          </a:xfrm>
          <a:prstGeom prst="rect">
            <a:avLst/>
          </a:prstGeom>
        </p:spPr>
      </p:pic>
      <p:sp>
        <p:nvSpPr>
          <p:cNvPr id="28" name="Rectangle 27"/>
          <p:cNvSpPr/>
          <p:nvPr/>
        </p:nvSpPr>
        <p:spPr>
          <a:xfrm>
            <a:off x="2047400" y="5101909"/>
            <a:ext cx="1324694" cy="893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3539" y="5162268"/>
            <a:ext cx="772610" cy="772610"/>
          </a:xfrm>
          <a:prstGeom prst="rect">
            <a:avLst/>
          </a:prstGeom>
        </p:spPr>
      </p:pic>
      <p:sp>
        <p:nvSpPr>
          <p:cNvPr id="22" name="TextBox 21">
            <a:extLst>
              <a:ext uri="{FF2B5EF4-FFF2-40B4-BE49-F238E27FC236}">
                <a16:creationId xmlns:a16="http://schemas.microsoft.com/office/drawing/2014/main" id="{895A956B-DA05-46CA-9DF0-F7651A794630}"/>
              </a:ext>
            </a:extLst>
          </p:cNvPr>
          <p:cNvSpPr txBox="1"/>
          <p:nvPr/>
        </p:nvSpPr>
        <p:spPr>
          <a:xfrm>
            <a:off x="3810000" y="1326616"/>
            <a:ext cx="372852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NFIP &amp; </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Background</a:t>
            </a:r>
          </a:p>
        </p:txBody>
      </p:sp>
      <p:sp>
        <p:nvSpPr>
          <p:cNvPr id="32" name="TextBox 31">
            <a:extLst>
              <a:ext uri="{FF2B5EF4-FFF2-40B4-BE49-F238E27FC236}">
                <a16:creationId xmlns:a16="http://schemas.microsoft.com/office/drawing/2014/main" id="{E1B59EED-89AC-498D-ADD5-3E839B299422}"/>
              </a:ext>
            </a:extLst>
          </p:cNvPr>
          <p:cNvSpPr txBox="1"/>
          <p:nvPr/>
        </p:nvSpPr>
        <p:spPr>
          <a:xfrm>
            <a:off x="3823271" y="2708298"/>
            <a:ext cx="3690934"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Study Review</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Timeline</a:t>
            </a:r>
          </a:p>
        </p:txBody>
      </p:sp>
      <p:sp>
        <p:nvSpPr>
          <p:cNvPr id="34" name="TextBox 33">
            <a:extLst>
              <a:ext uri="{FF2B5EF4-FFF2-40B4-BE49-F238E27FC236}">
                <a16:creationId xmlns:a16="http://schemas.microsoft.com/office/drawing/2014/main" id="{46FA4BCC-C72C-46C8-ADDB-4BF33C616D0D}"/>
              </a:ext>
            </a:extLst>
          </p:cNvPr>
          <p:cNvSpPr txBox="1"/>
          <p:nvPr/>
        </p:nvSpPr>
        <p:spPr>
          <a:xfrm>
            <a:off x="3810000" y="3842971"/>
            <a:ext cx="3721403"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Results &amp;</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Mapping</a:t>
            </a:r>
          </a:p>
        </p:txBody>
      </p:sp>
      <p:sp>
        <p:nvSpPr>
          <p:cNvPr id="35" name="TextBox 34">
            <a:extLst>
              <a:ext uri="{FF2B5EF4-FFF2-40B4-BE49-F238E27FC236}">
                <a16:creationId xmlns:a16="http://schemas.microsoft.com/office/drawing/2014/main" id="{09EF6BFE-0986-48ED-9E80-D30BB803FF66}"/>
              </a:ext>
            </a:extLst>
          </p:cNvPr>
          <p:cNvSpPr txBox="1"/>
          <p:nvPr/>
        </p:nvSpPr>
        <p:spPr>
          <a:xfrm>
            <a:off x="3810000" y="5072368"/>
            <a:ext cx="3664431" cy="830997"/>
          </a:xfrm>
          <a:prstGeom prst="rect">
            <a:avLst/>
          </a:prstGeom>
          <a:noFill/>
        </p:spPr>
        <p:txBody>
          <a:bodyPr wrap="square" rtlCol="0">
            <a:spAutoFit/>
          </a:bodyPr>
          <a:lstStyle/>
          <a:p>
            <a:r>
              <a:rPr lang="en-US" sz="2400" b="1" dirty="0">
                <a:ln>
                  <a:solidFill>
                    <a:schemeClr val="bg2">
                      <a:lumMod val="60000"/>
                      <a:lumOff val="40000"/>
                    </a:schemeClr>
                  </a:solidFill>
                </a:ln>
                <a:latin typeface="Franklin Gothic Medium" panose="020B0603020102020204" pitchFamily="34" charset="0"/>
              </a:rPr>
              <a:t>Insurance, Appeals</a:t>
            </a:r>
            <a:br>
              <a:rPr lang="en-US" sz="2400" b="1" dirty="0">
                <a:ln>
                  <a:solidFill>
                    <a:schemeClr val="bg2">
                      <a:lumMod val="60000"/>
                      <a:lumOff val="40000"/>
                    </a:schemeClr>
                  </a:solidFill>
                </a:ln>
                <a:latin typeface="Franklin Gothic Medium" panose="020B0603020102020204" pitchFamily="34" charset="0"/>
              </a:rPr>
            </a:br>
            <a:r>
              <a:rPr lang="en-US" sz="2400" b="1" dirty="0">
                <a:ln>
                  <a:solidFill>
                    <a:schemeClr val="bg2">
                      <a:lumMod val="60000"/>
                      <a:lumOff val="40000"/>
                    </a:schemeClr>
                  </a:solidFill>
                </a:ln>
                <a:latin typeface="Franklin Gothic Medium" panose="020B0603020102020204" pitchFamily="34" charset="0"/>
              </a:rPr>
              <a:t>&amp; Resources</a:t>
            </a:r>
          </a:p>
        </p:txBody>
      </p:sp>
    </p:spTree>
    <p:extLst>
      <p:ext uri="{BB962C8B-B14F-4D97-AF65-F5344CB8AC3E}">
        <p14:creationId xmlns:p14="http://schemas.microsoft.com/office/powerpoint/2010/main" val="40751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4">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9144000" cy="1143000"/>
          </a:xfrm>
        </p:spPr>
        <p:txBody>
          <a:bodyPr>
            <a:normAutofit/>
          </a:bodyPr>
          <a:lstStyle/>
          <a:p>
            <a:r>
              <a:rPr lang="en-US" dirty="0"/>
              <a:t>Study Extents</a:t>
            </a:r>
          </a:p>
        </p:txBody>
      </p:sp>
      <p:sp>
        <p:nvSpPr>
          <p:cNvPr id="4" name="Rectangle 3">
            <a:extLst>
              <a:ext uri="{FF2B5EF4-FFF2-40B4-BE49-F238E27FC236}">
                <a16:creationId xmlns:a16="http://schemas.microsoft.com/office/drawing/2014/main" id="{53816192-5B26-450F-AD67-C9ED2E533C00}"/>
              </a:ext>
            </a:extLst>
          </p:cNvPr>
          <p:cNvSpPr/>
          <p:nvPr/>
        </p:nvSpPr>
        <p:spPr>
          <a:xfrm>
            <a:off x="762000" y="1828800"/>
            <a:ext cx="7620000" cy="3581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Map of Project Area</a:t>
            </a:r>
          </a:p>
          <a:p>
            <a:pPr algn="ctr"/>
            <a:r>
              <a:rPr lang="en-US" i="1" dirty="0"/>
              <a:t>consult county </a:t>
            </a:r>
            <a:r>
              <a:rPr lang="en-US" i="1" dirty="0" err="1"/>
              <a:t>storymap</a:t>
            </a:r>
            <a:r>
              <a:rPr lang="en-US" i="1" dirty="0"/>
              <a:t> on website as well</a:t>
            </a:r>
          </a:p>
        </p:txBody>
      </p:sp>
    </p:spTree>
    <p:extLst>
      <p:ext uri="{BB962C8B-B14F-4D97-AF65-F5344CB8AC3E}">
        <p14:creationId xmlns:p14="http://schemas.microsoft.com/office/powerpoint/2010/main" val="106037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Process &amp; Data Overview</a:t>
            </a:r>
          </a:p>
        </p:txBody>
      </p:sp>
      <p:sp>
        <p:nvSpPr>
          <p:cNvPr id="3" name="Content Placeholder 2"/>
          <p:cNvSpPr>
            <a:spLocks noGrp="1"/>
          </p:cNvSpPr>
          <p:nvPr>
            <p:ph idx="1"/>
          </p:nvPr>
        </p:nvSpPr>
        <p:spPr/>
        <p:txBody>
          <a:bodyPr/>
          <a:lstStyle/>
          <a:p>
            <a:pPr lvl="1"/>
            <a:endParaRPr lang="en-US" dirty="0">
              <a:solidFill>
                <a:schemeClr val="tx1"/>
              </a:solidFill>
            </a:endParaRPr>
          </a:p>
          <a:p>
            <a:endParaRPr lang="en-US" dirty="0">
              <a:solidFill>
                <a:schemeClr val="tx1"/>
              </a:solidFill>
            </a:endParaRPr>
          </a:p>
        </p:txBody>
      </p:sp>
      <p:cxnSp>
        <p:nvCxnSpPr>
          <p:cNvPr id="28" name="Straight Connector 27">
            <a:extLst>
              <a:ext uri="{FF2B5EF4-FFF2-40B4-BE49-F238E27FC236}">
                <a16:creationId xmlns:a16="http://schemas.microsoft.com/office/drawing/2014/main" id="{C87396F8-FDCC-47A0-9AC4-356502560011}"/>
              </a:ext>
            </a:extLst>
          </p:cNvPr>
          <p:cNvCxnSpPr>
            <a:endCxn id="46" idx="2"/>
          </p:cNvCxnSpPr>
          <p:nvPr/>
        </p:nvCxnSpPr>
        <p:spPr>
          <a:xfrm flipV="1">
            <a:off x="6509890" y="1398107"/>
            <a:ext cx="1286291" cy="1"/>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E1911D-2094-4DFB-9758-6882433E3F8E}"/>
              </a:ext>
            </a:extLst>
          </p:cNvPr>
          <p:cNvCxnSpPr>
            <a:stCxn id="37" idx="6"/>
          </p:cNvCxnSpPr>
          <p:nvPr/>
        </p:nvCxnSpPr>
        <p:spPr>
          <a:xfrm>
            <a:off x="4788056" y="1398108"/>
            <a:ext cx="1410485" cy="253"/>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920C58-02D5-407C-B08F-0DD68B7430FF}"/>
              </a:ext>
            </a:extLst>
          </p:cNvPr>
          <p:cNvCxnSpPr>
            <a:stCxn id="36" idx="6"/>
          </p:cNvCxnSpPr>
          <p:nvPr/>
        </p:nvCxnSpPr>
        <p:spPr>
          <a:xfrm>
            <a:off x="3010452" y="1398361"/>
            <a:ext cx="1467405"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E4F4DF-6ABB-4F5E-9177-820BC0FA2DF7}"/>
              </a:ext>
            </a:extLst>
          </p:cNvPr>
          <p:cNvCxnSpPr>
            <a:stCxn id="35" idx="6"/>
          </p:cNvCxnSpPr>
          <p:nvPr/>
        </p:nvCxnSpPr>
        <p:spPr>
          <a:xfrm flipV="1">
            <a:off x="1219199" y="1398106"/>
            <a:ext cx="1468220" cy="3"/>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848F5C67-8624-4F90-BA7F-DCFFBC8C0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187" y="1992940"/>
            <a:ext cx="1423004" cy="990600"/>
          </a:xfrm>
          <a:prstGeom prst="rect">
            <a:avLst/>
          </a:prstGeom>
          <a:ln>
            <a:solidFill>
              <a:schemeClr val="tx1"/>
            </a:solidFill>
          </a:ln>
        </p:spPr>
      </p:pic>
      <p:sp>
        <p:nvSpPr>
          <p:cNvPr id="33" name="TextBox 32">
            <a:extLst>
              <a:ext uri="{FF2B5EF4-FFF2-40B4-BE49-F238E27FC236}">
                <a16:creationId xmlns:a16="http://schemas.microsoft.com/office/drawing/2014/main" id="{C03156A9-1869-419B-98A6-3DC89B54804D}"/>
              </a:ext>
            </a:extLst>
          </p:cNvPr>
          <p:cNvSpPr txBox="1"/>
          <p:nvPr/>
        </p:nvSpPr>
        <p:spPr>
          <a:xfrm>
            <a:off x="274674" y="1600200"/>
            <a:ext cx="1447217" cy="400110"/>
          </a:xfrm>
          <a:prstGeom prst="rect">
            <a:avLst/>
          </a:prstGeom>
          <a:noFill/>
        </p:spPr>
        <p:txBody>
          <a:bodyPr wrap="square" rtlCol="0">
            <a:spAutoFit/>
          </a:bodyPr>
          <a:lstStyle/>
          <a:p>
            <a:pPr algn="ctr"/>
            <a:r>
              <a:rPr lang="en-US" sz="2000" b="1" i="1" dirty="0">
                <a:latin typeface="Franklin Gothic Medium" panose="020B0603020102020204" pitchFamily="34" charset="0"/>
              </a:rPr>
              <a:t>Terrain</a:t>
            </a:r>
          </a:p>
        </p:txBody>
      </p:sp>
      <p:pic>
        <p:nvPicPr>
          <p:cNvPr id="34" name="Picture 33">
            <a:extLst>
              <a:ext uri="{FF2B5EF4-FFF2-40B4-BE49-F238E27FC236}">
                <a16:creationId xmlns:a16="http://schemas.microsoft.com/office/drawing/2014/main" id="{045A4B00-9ED4-473E-A442-65CF1898D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1565" y="1954840"/>
            <a:ext cx="1480518" cy="1066800"/>
          </a:xfrm>
          <a:prstGeom prst="rect">
            <a:avLst/>
          </a:prstGeom>
        </p:spPr>
      </p:pic>
      <p:sp>
        <p:nvSpPr>
          <p:cNvPr id="35" name="Oval 34">
            <a:extLst>
              <a:ext uri="{FF2B5EF4-FFF2-40B4-BE49-F238E27FC236}">
                <a16:creationId xmlns:a16="http://schemas.microsoft.com/office/drawing/2014/main" id="{C848B759-7F3A-48FA-97F3-6EC73DF90377}"/>
              </a:ext>
            </a:extLst>
          </p:cNvPr>
          <p:cNvSpPr/>
          <p:nvPr/>
        </p:nvSpPr>
        <p:spPr>
          <a:xfrm>
            <a:off x="801580" y="1196017"/>
            <a:ext cx="417619" cy="404183"/>
          </a:xfrm>
          <a:prstGeom prst="ellipse">
            <a:avLst/>
          </a:prstGeom>
          <a:solidFill>
            <a:schemeClr val="tx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22B80947-BAC9-4F61-81DA-F72B393C4D2D}"/>
              </a:ext>
            </a:extLst>
          </p:cNvPr>
          <p:cNvSpPr/>
          <p:nvPr/>
        </p:nvSpPr>
        <p:spPr>
          <a:xfrm>
            <a:off x="2573197" y="1196018"/>
            <a:ext cx="437255" cy="404686"/>
          </a:xfrm>
          <a:prstGeom prst="ellipse">
            <a:avLst/>
          </a:prstGeom>
          <a:solidFill>
            <a:schemeClr val="tx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B522F559-BC0D-4C49-BAD7-44E1BE065825}"/>
              </a:ext>
            </a:extLst>
          </p:cNvPr>
          <p:cNvSpPr/>
          <p:nvPr/>
        </p:nvSpPr>
        <p:spPr>
          <a:xfrm>
            <a:off x="4318677" y="1186400"/>
            <a:ext cx="469379" cy="423415"/>
          </a:xfrm>
          <a:prstGeom prst="ellipse">
            <a:avLst/>
          </a:prstGeom>
          <a:solidFill>
            <a:schemeClr val="tx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Picture 37">
            <a:extLst>
              <a:ext uri="{FF2B5EF4-FFF2-40B4-BE49-F238E27FC236}">
                <a16:creationId xmlns:a16="http://schemas.microsoft.com/office/drawing/2014/main" id="{5A6D2A0C-9420-4F27-8DC7-ECDFC9C553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1185" y="1992940"/>
            <a:ext cx="1363522" cy="1024674"/>
          </a:xfrm>
          <a:prstGeom prst="rect">
            <a:avLst/>
          </a:prstGeom>
        </p:spPr>
      </p:pic>
      <p:sp>
        <p:nvSpPr>
          <p:cNvPr id="39" name="Oval 38">
            <a:extLst>
              <a:ext uri="{FF2B5EF4-FFF2-40B4-BE49-F238E27FC236}">
                <a16:creationId xmlns:a16="http://schemas.microsoft.com/office/drawing/2014/main" id="{DFE1C2C0-2751-4584-87E9-668EB859EF79}"/>
              </a:ext>
            </a:extLst>
          </p:cNvPr>
          <p:cNvSpPr/>
          <p:nvPr/>
        </p:nvSpPr>
        <p:spPr>
          <a:xfrm>
            <a:off x="6074347" y="1169119"/>
            <a:ext cx="457199" cy="457975"/>
          </a:xfrm>
          <a:prstGeom prst="ellipse">
            <a:avLst/>
          </a:prstGeom>
          <a:solidFill>
            <a:schemeClr val="tx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a:extLst>
              <a:ext uri="{FF2B5EF4-FFF2-40B4-BE49-F238E27FC236}">
                <a16:creationId xmlns:a16="http://schemas.microsoft.com/office/drawing/2014/main" id="{D4DE79E8-332F-4EB9-838E-C4FD33FED92B}"/>
              </a:ext>
            </a:extLst>
          </p:cNvPr>
          <p:cNvGrpSpPr/>
          <p:nvPr/>
        </p:nvGrpSpPr>
        <p:grpSpPr>
          <a:xfrm>
            <a:off x="3897103" y="2000310"/>
            <a:ext cx="1312523" cy="1021330"/>
            <a:chOff x="3792877" y="2075784"/>
            <a:chExt cx="1312523" cy="1021330"/>
          </a:xfrm>
        </p:grpSpPr>
        <p:sp>
          <p:nvSpPr>
            <p:cNvPr id="41" name="Rectangle 40">
              <a:extLst>
                <a:ext uri="{FF2B5EF4-FFF2-40B4-BE49-F238E27FC236}">
                  <a16:creationId xmlns:a16="http://schemas.microsoft.com/office/drawing/2014/main" id="{A4CD3557-F285-40CB-97CC-E147D1EFDD72}"/>
                </a:ext>
              </a:extLst>
            </p:cNvPr>
            <p:cNvSpPr/>
            <p:nvPr/>
          </p:nvSpPr>
          <p:spPr>
            <a:xfrm>
              <a:off x="3792877" y="2075784"/>
              <a:ext cx="1312523" cy="102133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Picture 41">
              <a:extLst>
                <a:ext uri="{FF2B5EF4-FFF2-40B4-BE49-F238E27FC236}">
                  <a16:creationId xmlns:a16="http://schemas.microsoft.com/office/drawing/2014/main" id="{34C945F4-C073-4DE8-98D2-4CEE592F2A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4388" y="2107357"/>
              <a:ext cx="949500" cy="912713"/>
            </a:xfrm>
            <a:prstGeom prst="rect">
              <a:avLst/>
            </a:prstGeom>
          </p:spPr>
        </p:pic>
      </p:grpSp>
      <p:sp>
        <p:nvSpPr>
          <p:cNvPr id="43" name="TextBox 42">
            <a:extLst>
              <a:ext uri="{FF2B5EF4-FFF2-40B4-BE49-F238E27FC236}">
                <a16:creationId xmlns:a16="http://schemas.microsoft.com/office/drawing/2014/main" id="{8C361E1A-5DAC-4917-BD6F-80FEF33C604F}"/>
              </a:ext>
            </a:extLst>
          </p:cNvPr>
          <p:cNvSpPr txBox="1"/>
          <p:nvPr/>
        </p:nvSpPr>
        <p:spPr>
          <a:xfrm>
            <a:off x="2051565" y="1600200"/>
            <a:ext cx="1447217" cy="400110"/>
          </a:xfrm>
          <a:prstGeom prst="rect">
            <a:avLst/>
          </a:prstGeom>
          <a:noFill/>
        </p:spPr>
        <p:txBody>
          <a:bodyPr wrap="square" rtlCol="0">
            <a:spAutoFit/>
          </a:bodyPr>
          <a:lstStyle/>
          <a:p>
            <a:pPr algn="ctr"/>
            <a:r>
              <a:rPr lang="en-US" sz="2000" b="1" i="1" dirty="0">
                <a:latin typeface="Franklin Gothic Medium" panose="020B0603020102020204" pitchFamily="34" charset="0"/>
              </a:rPr>
              <a:t>Survey</a:t>
            </a:r>
          </a:p>
        </p:txBody>
      </p:sp>
      <p:sp>
        <p:nvSpPr>
          <p:cNvPr id="44" name="TextBox 43">
            <a:extLst>
              <a:ext uri="{FF2B5EF4-FFF2-40B4-BE49-F238E27FC236}">
                <a16:creationId xmlns:a16="http://schemas.microsoft.com/office/drawing/2014/main" id="{DCEDFB16-8ADA-4EC2-A939-0A6EA821F8C4}"/>
              </a:ext>
            </a:extLst>
          </p:cNvPr>
          <p:cNvSpPr txBox="1"/>
          <p:nvPr/>
        </p:nvSpPr>
        <p:spPr>
          <a:xfrm>
            <a:off x="3829757" y="1600200"/>
            <a:ext cx="1447217" cy="400110"/>
          </a:xfrm>
          <a:prstGeom prst="rect">
            <a:avLst/>
          </a:prstGeom>
          <a:noFill/>
        </p:spPr>
        <p:txBody>
          <a:bodyPr wrap="square" rtlCol="0">
            <a:spAutoFit/>
          </a:bodyPr>
          <a:lstStyle/>
          <a:p>
            <a:pPr algn="ctr"/>
            <a:r>
              <a:rPr lang="en-US" sz="2000" b="1" i="1" dirty="0">
                <a:latin typeface="Franklin Gothic Medium" panose="020B0603020102020204" pitchFamily="34" charset="0"/>
              </a:rPr>
              <a:t>Hydrology</a:t>
            </a:r>
          </a:p>
        </p:txBody>
      </p:sp>
      <p:sp>
        <p:nvSpPr>
          <p:cNvPr id="45" name="TextBox 44">
            <a:extLst>
              <a:ext uri="{FF2B5EF4-FFF2-40B4-BE49-F238E27FC236}">
                <a16:creationId xmlns:a16="http://schemas.microsoft.com/office/drawing/2014/main" id="{1CBB7401-C479-4C1A-9D09-D2D30389FE6A}"/>
              </a:ext>
            </a:extLst>
          </p:cNvPr>
          <p:cNvSpPr txBox="1"/>
          <p:nvPr/>
        </p:nvSpPr>
        <p:spPr>
          <a:xfrm>
            <a:off x="5579337" y="1600200"/>
            <a:ext cx="1447217" cy="400110"/>
          </a:xfrm>
          <a:prstGeom prst="rect">
            <a:avLst/>
          </a:prstGeom>
          <a:noFill/>
        </p:spPr>
        <p:txBody>
          <a:bodyPr wrap="square" rtlCol="0">
            <a:spAutoFit/>
          </a:bodyPr>
          <a:lstStyle/>
          <a:p>
            <a:pPr algn="ctr"/>
            <a:r>
              <a:rPr lang="en-US" sz="2000" b="1" i="1" dirty="0">
                <a:latin typeface="Franklin Gothic Medium" panose="020B0603020102020204" pitchFamily="34" charset="0"/>
              </a:rPr>
              <a:t>Hydraulics</a:t>
            </a:r>
          </a:p>
        </p:txBody>
      </p:sp>
      <p:sp>
        <p:nvSpPr>
          <p:cNvPr id="46" name="Oval 45">
            <a:extLst>
              <a:ext uri="{FF2B5EF4-FFF2-40B4-BE49-F238E27FC236}">
                <a16:creationId xmlns:a16="http://schemas.microsoft.com/office/drawing/2014/main" id="{4B0DC888-0247-48E4-A255-C7D9AF038DE2}"/>
              </a:ext>
            </a:extLst>
          </p:cNvPr>
          <p:cNvSpPr/>
          <p:nvPr/>
        </p:nvSpPr>
        <p:spPr>
          <a:xfrm>
            <a:off x="7796181" y="1169119"/>
            <a:ext cx="457199" cy="457975"/>
          </a:xfrm>
          <a:prstGeom prst="ellipse">
            <a:avLst/>
          </a:prstGeom>
          <a:solidFill>
            <a:schemeClr val="tx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7" name="Group 46">
            <a:extLst>
              <a:ext uri="{FF2B5EF4-FFF2-40B4-BE49-F238E27FC236}">
                <a16:creationId xmlns:a16="http://schemas.microsoft.com/office/drawing/2014/main" id="{80F3BA50-5CC5-4818-A2B1-DB723185C80F}"/>
              </a:ext>
            </a:extLst>
          </p:cNvPr>
          <p:cNvGrpSpPr/>
          <p:nvPr/>
        </p:nvGrpSpPr>
        <p:grpSpPr>
          <a:xfrm>
            <a:off x="7368520" y="2000310"/>
            <a:ext cx="1312523" cy="1021330"/>
            <a:chOff x="4620712" y="3714172"/>
            <a:chExt cx="1312523" cy="1021330"/>
          </a:xfrm>
        </p:grpSpPr>
        <p:sp>
          <p:nvSpPr>
            <p:cNvPr id="48" name="Rectangle 47">
              <a:extLst>
                <a:ext uri="{FF2B5EF4-FFF2-40B4-BE49-F238E27FC236}">
                  <a16:creationId xmlns:a16="http://schemas.microsoft.com/office/drawing/2014/main" id="{F7809920-91DE-4644-B4C1-F07B864E1156}"/>
                </a:ext>
              </a:extLst>
            </p:cNvPr>
            <p:cNvSpPr/>
            <p:nvPr/>
          </p:nvSpPr>
          <p:spPr>
            <a:xfrm>
              <a:off x="4620712" y="3714172"/>
              <a:ext cx="1312523" cy="1021330"/>
            </a:xfrm>
            <a:prstGeom prst="rect">
              <a:avLst/>
            </a:prstGeom>
            <a:solidFill>
              <a:schemeClr val="tx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9" name="Picture 48">
              <a:extLst>
                <a:ext uri="{FF2B5EF4-FFF2-40B4-BE49-F238E27FC236}">
                  <a16:creationId xmlns:a16="http://schemas.microsoft.com/office/drawing/2014/main" id="{76E64EF4-39CD-4670-A84B-D61A8C8A037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20712" y="3733800"/>
              <a:ext cx="1312523" cy="982074"/>
            </a:xfrm>
            <a:prstGeom prst="rect">
              <a:avLst/>
            </a:prstGeom>
          </p:spPr>
        </p:pic>
      </p:grpSp>
      <p:sp>
        <p:nvSpPr>
          <p:cNvPr id="50" name="TextBox 49">
            <a:extLst>
              <a:ext uri="{FF2B5EF4-FFF2-40B4-BE49-F238E27FC236}">
                <a16:creationId xmlns:a16="http://schemas.microsoft.com/office/drawing/2014/main" id="{E3B0C821-A05F-477F-B7F6-7E5814EF3EC7}"/>
              </a:ext>
            </a:extLst>
          </p:cNvPr>
          <p:cNvSpPr txBox="1"/>
          <p:nvPr/>
        </p:nvSpPr>
        <p:spPr>
          <a:xfrm>
            <a:off x="6805581" y="1600200"/>
            <a:ext cx="2438400" cy="400110"/>
          </a:xfrm>
          <a:prstGeom prst="rect">
            <a:avLst/>
          </a:prstGeom>
          <a:noFill/>
        </p:spPr>
        <p:txBody>
          <a:bodyPr wrap="square" rtlCol="0">
            <a:spAutoFit/>
          </a:bodyPr>
          <a:lstStyle/>
          <a:p>
            <a:pPr algn="ctr"/>
            <a:r>
              <a:rPr lang="en-US" sz="2000" b="1" i="1" dirty="0">
                <a:latin typeface="Franklin Gothic Medium" panose="020B0603020102020204" pitchFamily="34" charset="0"/>
              </a:rPr>
              <a:t>Floodplains</a:t>
            </a:r>
          </a:p>
        </p:txBody>
      </p:sp>
      <p:sp>
        <p:nvSpPr>
          <p:cNvPr id="4" name="Rectangle 3">
            <a:extLst>
              <a:ext uri="{FF2B5EF4-FFF2-40B4-BE49-F238E27FC236}">
                <a16:creationId xmlns:a16="http://schemas.microsoft.com/office/drawing/2014/main" id="{07B47A05-8BBA-4700-9608-65E4D2FF7BD8}"/>
              </a:ext>
            </a:extLst>
          </p:cNvPr>
          <p:cNvSpPr/>
          <p:nvPr/>
        </p:nvSpPr>
        <p:spPr>
          <a:xfrm>
            <a:off x="286187" y="3124926"/>
            <a:ext cx="142300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Available upon request</a:t>
            </a:r>
          </a:p>
          <a:p>
            <a:pPr algn="ctr"/>
            <a:r>
              <a:rPr lang="en-US" dirty="0">
                <a:solidFill>
                  <a:schemeClr val="tx1"/>
                </a:solidFill>
              </a:rPr>
              <a:t>(2ft contours &amp; DEM)</a:t>
            </a:r>
          </a:p>
        </p:txBody>
      </p:sp>
      <p:sp>
        <p:nvSpPr>
          <p:cNvPr id="51" name="Rectangle 50">
            <a:extLst>
              <a:ext uri="{FF2B5EF4-FFF2-40B4-BE49-F238E27FC236}">
                <a16:creationId xmlns:a16="http://schemas.microsoft.com/office/drawing/2014/main" id="{2D061A49-0B45-45B0-9293-DCF46094C2B1}"/>
              </a:ext>
            </a:extLst>
          </p:cNvPr>
          <p:cNvSpPr/>
          <p:nvPr/>
        </p:nvSpPr>
        <p:spPr>
          <a:xfrm>
            <a:off x="2075778" y="3124926"/>
            <a:ext cx="142300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On website for download</a:t>
            </a:r>
          </a:p>
        </p:txBody>
      </p:sp>
      <p:sp>
        <p:nvSpPr>
          <p:cNvPr id="52" name="Rectangle 51">
            <a:extLst>
              <a:ext uri="{FF2B5EF4-FFF2-40B4-BE49-F238E27FC236}">
                <a16:creationId xmlns:a16="http://schemas.microsoft.com/office/drawing/2014/main" id="{E75F0058-ECE6-4D57-B701-88D3BA6DEEF6}"/>
              </a:ext>
            </a:extLst>
          </p:cNvPr>
          <p:cNvSpPr/>
          <p:nvPr/>
        </p:nvSpPr>
        <p:spPr>
          <a:xfrm>
            <a:off x="3860498" y="3124926"/>
            <a:ext cx="142300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On website for download and interactive viewer</a:t>
            </a:r>
          </a:p>
        </p:txBody>
      </p:sp>
      <p:sp>
        <p:nvSpPr>
          <p:cNvPr id="53" name="Rectangle 52">
            <a:extLst>
              <a:ext uri="{FF2B5EF4-FFF2-40B4-BE49-F238E27FC236}">
                <a16:creationId xmlns:a16="http://schemas.microsoft.com/office/drawing/2014/main" id="{8CD869E5-2AB8-4DFE-AF22-3D1E7B987F39}"/>
              </a:ext>
            </a:extLst>
          </p:cNvPr>
          <p:cNvSpPr/>
          <p:nvPr/>
        </p:nvSpPr>
        <p:spPr>
          <a:xfrm>
            <a:off x="5579337" y="3130485"/>
            <a:ext cx="142300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On website for download</a:t>
            </a:r>
          </a:p>
        </p:txBody>
      </p:sp>
      <p:sp>
        <p:nvSpPr>
          <p:cNvPr id="55" name="Rectangle 54">
            <a:extLst>
              <a:ext uri="{FF2B5EF4-FFF2-40B4-BE49-F238E27FC236}">
                <a16:creationId xmlns:a16="http://schemas.microsoft.com/office/drawing/2014/main" id="{6A95B68B-BB89-47E1-A503-C4312B06E5A3}"/>
              </a:ext>
            </a:extLst>
          </p:cNvPr>
          <p:cNvSpPr/>
          <p:nvPr/>
        </p:nvSpPr>
        <p:spPr>
          <a:xfrm>
            <a:off x="7313278" y="3124926"/>
            <a:ext cx="142300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On website for download and interactive viewer</a:t>
            </a:r>
          </a:p>
        </p:txBody>
      </p:sp>
      <p:pic>
        <p:nvPicPr>
          <p:cNvPr id="1026" name="Picture 2" descr="Image result for preliminary flood maps">
            <a:extLst>
              <a:ext uri="{FF2B5EF4-FFF2-40B4-BE49-F238E27FC236}">
                <a16:creationId xmlns:a16="http://schemas.microsoft.com/office/drawing/2014/main" id="{122EC0C2-7C91-4ECB-8C1B-1B7F1EB3680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8600" y="4602433"/>
            <a:ext cx="1493567" cy="1493567"/>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43C72508-9180-430E-923D-CB0C8F13D3A6}"/>
              </a:ext>
            </a:extLst>
          </p:cNvPr>
          <p:cNvSpPr/>
          <p:nvPr/>
        </p:nvSpPr>
        <p:spPr>
          <a:xfrm>
            <a:off x="1718559" y="4943201"/>
            <a:ext cx="1780223" cy="97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i="1" dirty="0">
                <a:solidFill>
                  <a:schemeClr val="tx1"/>
                </a:solidFill>
              </a:rPr>
              <a:t>Provided to communities</a:t>
            </a:r>
          </a:p>
        </p:txBody>
      </p:sp>
    </p:spTree>
    <p:extLst>
      <p:ext uri="{BB962C8B-B14F-4D97-AF65-F5344CB8AC3E}">
        <p14:creationId xmlns:p14="http://schemas.microsoft.com/office/powerpoint/2010/main" val="25454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500"/>
                                        <p:tgtEl>
                                          <p:spTgt spid="10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animBg="1"/>
      <p:bldP spid="43" grpId="0"/>
      <p:bldP spid="44" grpId="0"/>
      <p:bldP spid="45" grpId="0"/>
      <p:bldP spid="46" grpId="0" animBg="1"/>
      <p:bldP spid="50" grpId="0"/>
      <p:bldP spid="51" grpId="0"/>
      <p:bldP spid="52" grpId="0"/>
      <p:bldP spid="53" grpId="0"/>
      <p:bldP spid="55" grpId="0"/>
      <p:bldP spid="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7779</TotalTime>
  <Words>1626</Words>
  <Application>Microsoft Office PowerPoint</Application>
  <PresentationFormat>On-screen Show (4:3)</PresentationFormat>
  <Paragraphs>267</Paragraphs>
  <Slides>28</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Calisto MT</vt:lpstr>
      <vt:lpstr>Franklin Gothic Medium</vt:lpstr>
      <vt:lpstr>Times New Roman</vt:lpstr>
      <vt:lpstr>Wingdings 2</vt:lpstr>
      <vt:lpstr>Slate</vt:lpstr>
      <vt:lpstr>Custom Design</vt:lpstr>
      <vt:lpstr>Community Public Meeting</vt:lpstr>
      <vt:lpstr>Purpose for Our Meeting</vt:lpstr>
      <vt:lpstr>Outline</vt:lpstr>
      <vt:lpstr>Why is this important?</vt:lpstr>
      <vt:lpstr>NFIP Refresher</vt:lpstr>
      <vt:lpstr>Roles</vt:lpstr>
      <vt:lpstr>Outline</vt:lpstr>
      <vt:lpstr>Study Extents</vt:lpstr>
      <vt:lpstr>Process &amp; Data Overview</vt:lpstr>
      <vt:lpstr>Regulatory Schedule</vt:lpstr>
      <vt:lpstr>Outline</vt:lpstr>
      <vt:lpstr>Do Results Depict Actual Flooding? </vt:lpstr>
      <vt:lpstr>Flood Insurance Rate Maps Refresher</vt:lpstr>
      <vt:lpstr>Floodways </vt:lpstr>
      <vt:lpstr>Structure Counts</vt:lpstr>
      <vt:lpstr>Who is at risk of flooding?</vt:lpstr>
      <vt:lpstr>Outline</vt:lpstr>
      <vt:lpstr>Homeowner’s Insurance</vt:lpstr>
      <vt:lpstr>Flood Insurance – Map Changes</vt:lpstr>
      <vt:lpstr>Development Implications</vt:lpstr>
      <vt:lpstr>Can results be changed?</vt:lpstr>
      <vt:lpstr>Where do Appeals go?</vt:lpstr>
      <vt:lpstr>LOMA/LOMR</vt:lpstr>
      <vt:lpstr>Other Resources</vt:lpstr>
      <vt:lpstr>Project Website</vt:lpstr>
      <vt:lpstr>Project Website</vt:lpstr>
      <vt:lpstr>Conclusion</vt:lpstr>
      <vt:lpstr>Project Contacts</vt:lpstr>
    </vt:vector>
  </TitlesOfParts>
  <Company>URS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Rucker, Rigel</dc:creator>
  <cp:lastModifiedBy>Uhlemann, Geoffrey</cp:lastModifiedBy>
  <cp:revision>648</cp:revision>
  <dcterms:created xsi:type="dcterms:W3CDTF">2015-06-26T21:54:33Z</dcterms:created>
  <dcterms:modified xsi:type="dcterms:W3CDTF">2020-07-17T15:33:39Z</dcterms:modified>
</cp:coreProperties>
</file>