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4"/>
  </p:notesMasterIdLst>
  <p:sldIdLst>
    <p:sldId id="256" r:id="rId2"/>
    <p:sldId id="257" r:id="rId3"/>
    <p:sldId id="263" r:id="rId4"/>
    <p:sldId id="259" r:id="rId5"/>
    <p:sldId id="264" r:id="rId6"/>
    <p:sldId id="260" r:id="rId7"/>
    <p:sldId id="268" r:id="rId8"/>
    <p:sldId id="270" r:id="rId9"/>
    <p:sldId id="261" r:id="rId10"/>
    <p:sldId id="271" r:id="rId11"/>
    <p:sldId id="265"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631" autoAdjust="0"/>
  </p:normalViewPr>
  <p:slideViewPr>
    <p:cSldViewPr>
      <p:cViewPr>
        <p:scale>
          <a:sx n="100" d="100"/>
          <a:sy n="100" d="100"/>
        </p:scale>
        <p:origin x="-186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250A6E-AE00-41DF-B7C1-97AF84551E99}"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en-US"/>
        </a:p>
      </dgm:t>
    </dgm:pt>
    <dgm:pt modelId="{D09CB25B-CEFB-4195-BBB8-F984786CC05F}">
      <dgm:prSet phldrT="[Text]"/>
      <dgm:spPr/>
      <dgm:t>
        <a:bodyPr/>
        <a:lstStyle/>
        <a:p>
          <a:r>
            <a:rPr lang="en-US" b="1" dirty="0" smtClean="0">
              <a:solidFill>
                <a:srgbClr val="FF0000"/>
              </a:solidFill>
            </a:rPr>
            <a:t>More proactive flood risk reduction efforts</a:t>
          </a:r>
          <a:endParaRPr lang="en-US" b="1" dirty="0">
            <a:solidFill>
              <a:srgbClr val="FF0000"/>
            </a:solidFill>
          </a:endParaRPr>
        </a:p>
      </dgm:t>
    </dgm:pt>
    <dgm:pt modelId="{F8AB2B4F-E780-4B1B-BDB0-6857BA9447E6}" type="parTrans" cxnId="{9A75F658-9AF8-41AA-947C-57D8BE263A17}">
      <dgm:prSet/>
      <dgm:spPr/>
      <dgm:t>
        <a:bodyPr/>
        <a:lstStyle/>
        <a:p>
          <a:endParaRPr lang="en-US"/>
        </a:p>
      </dgm:t>
    </dgm:pt>
    <dgm:pt modelId="{7BD1E60C-4AC3-4094-92E2-0D9944303F2C}" type="sibTrans" cxnId="{9A75F658-9AF8-41AA-947C-57D8BE263A17}">
      <dgm:prSet/>
      <dgm:spPr/>
      <dgm:t>
        <a:bodyPr/>
        <a:lstStyle/>
        <a:p>
          <a:endParaRPr lang="en-US"/>
        </a:p>
      </dgm:t>
    </dgm:pt>
    <dgm:pt modelId="{43089F1A-E799-4C5D-96BD-A0F213C10045}">
      <dgm:prSet phldrT="[Text]"/>
      <dgm:spPr/>
      <dgm:t>
        <a:bodyPr/>
        <a:lstStyle/>
        <a:p>
          <a:r>
            <a:rPr lang="en-US" b="1" dirty="0" smtClean="0">
              <a:solidFill>
                <a:srgbClr val="FF0000"/>
              </a:solidFill>
            </a:rPr>
            <a:t>Lower flood insurance premiums</a:t>
          </a:r>
          <a:endParaRPr lang="en-US" b="1" dirty="0">
            <a:solidFill>
              <a:srgbClr val="FF0000"/>
            </a:solidFill>
          </a:endParaRPr>
        </a:p>
      </dgm:t>
    </dgm:pt>
    <dgm:pt modelId="{70353A29-6DC9-4B7A-AA4D-5AF3DB0CAF38}" type="parTrans" cxnId="{0C61AA48-29C0-4DA8-98F9-3AFB2751B6DA}">
      <dgm:prSet/>
      <dgm:spPr/>
      <dgm:t>
        <a:bodyPr/>
        <a:lstStyle/>
        <a:p>
          <a:endParaRPr lang="en-US"/>
        </a:p>
      </dgm:t>
    </dgm:pt>
    <dgm:pt modelId="{79B395CB-2B6A-4624-9360-A1F626B9B9F4}" type="sibTrans" cxnId="{0C61AA48-29C0-4DA8-98F9-3AFB2751B6DA}">
      <dgm:prSet/>
      <dgm:spPr/>
      <dgm:t>
        <a:bodyPr/>
        <a:lstStyle/>
        <a:p>
          <a:endParaRPr lang="en-US"/>
        </a:p>
      </dgm:t>
    </dgm:pt>
    <dgm:pt modelId="{0BF123E8-B4C2-4271-B47B-B1C34B0166D3}" type="pres">
      <dgm:prSet presAssocID="{20250A6E-AE00-41DF-B7C1-97AF84551E99}" presName="compositeShape" presStyleCnt="0">
        <dgm:presLayoutVars>
          <dgm:chMax val="2"/>
          <dgm:dir/>
          <dgm:resizeHandles val="exact"/>
        </dgm:presLayoutVars>
      </dgm:prSet>
      <dgm:spPr/>
      <dgm:t>
        <a:bodyPr/>
        <a:lstStyle/>
        <a:p>
          <a:endParaRPr lang="en-US"/>
        </a:p>
      </dgm:t>
    </dgm:pt>
    <dgm:pt modelId="{C13BF8B8-0686-4CC2-964B-086506FA0337}" type="pres">
      <dgm:prSet presAssocID="{D09CB25B-CEFB-4195-BBB8-F984786CC05F}" presName="upArrow" presStyleLbl="node1" presStyleIdx="0" presStyleCnt="2" custScaleX="79591"/>
      <dgm:spPr/>
    </dgm:pt>
    <dgm:pt modelId="{9DCC0F01-3343-4F65-B61E-41A37C7D7067}" type="pres">
      <dgm:prSet presAssocID="{D09CB25B-CEFB-4195-BBB8-F984786CC05F}" presName="upArrowText" presStyleLbl="revTx" presStyleIdx="0" presStyleCnt="2" custLinFactNeighborX="-13145">
        <dgm:presLayoutVars>
          <dgm:chMax val="0"/>
          <dgm:bulletEnabled val="1"/>
        </dgm:presLayoutVars>
      </dgm:prSet>
      <dgm:spPr/>
      <dgm:t>
        <a:bodyPr/>
        <a:lstStyle/>
        <a:p>
          <a:endParaRPr lang="en-US"/>
        </a:p>
      </dgm:t>
    </dgm:pt>
    <dgm:pt modelId="{6554CE51-7BAF-4A3F-B80E-D83E83865DDF}" type="pres">
      <dgm:prSet presAssocID="{43089F1A-E799-4C5D-96BD-A0F213C10045}" presName="downArrow" presStyleLbl="node1" presStyleIdx="1" presStyleCnt="2" custScaleX="77144"/>
      <dgm:spPr/>
    </dgm:pt>
    <dgm:pt modelId="{43C6EB48-7A30-414A-9B26-7B04CE7DEE07}" type="pres">
      <dgm:prSet presAssocID="{43089F1A-E799-4C5D-96BD-A0F213C10045}" presName="downArrowText" presStyleLbl="revTx" presStyleIdx="1" presStyleCnt="2" custLinFactNeighborX="-8502">
        <dgm:presLayoutVars>
          <dgm:chMax val="0"/>
          <dgm:bulletEnabled val="1"/>
        </dgm:presLayoutVars>
      </dgm:prSet>
      <dgm:spPr/>
      <dgm:t>
        <a:bodyPr/>
        <a:lstStyle/>
        <a:p>
          <a:endParaRPr lang="en-US"/>
        </a:p>
      </dgm:t>
    </dgm:pt>
  </dgm:ptLst>
  <dgm:cxnLst>
    <dgm:cxn modelId="{231329E8-157B-48D6-A28C-F9BDB0220168}" type="presOf" srcId="{20250A6E-AE00-41DF-B7C1-97AF84551E99}" destId="{0BF123E8-B4C2-4271-B47B-B1C34B0166D3}" srcOrd="0" destOrd="0" presId="urn:microsoft.com/office/officeart/2005/8/layout/arrow4"/>
    <dgm:cxn modelId="{9A75F658-9AF8-41AA-947C-57D8BE263A17}" srcId="{20250A6E-AE00-41DF-B7C1-97AF84551E99}" destId="{D09CB25B-CEFB-4195-BBB8-F984786CC05F}" srcOrd="0" destOrd="0" parTransId="{F8AB2B4F-E780-4B1B-BDB0-6857BA9447E6}" sibTransId="{7BD1E60C-4AC3-4094-92E2-0D9944303F2C}"/>
    <dgm:cxn modelId="{08DBA528-5B11-413D-B1D8-C15B7540570F}" type="presOf" srcId="{D09CB25B-CEFB-4195-BBB8-F984786CC05F}" destId="{9DCC0F01-3343-4F65-B61E-41A37C7D7067}" srcOrd="0" destOrd="0" presId="urn:microsoft.com/office/officeart/2005/8/layout/arrow4"/>
    <dgm:cxn modelId="{FE48AC82-1738-4A2D-BCAE-A3874F24751B}" type="presOf" srcId="{43089F1A-E799-4C5D-96BD-A0F213C10045}" destId="{43C6EB48-7A30-414A-9B26-7B04CE7DEE07}" srcOrd="0" destOrd="0" presId="urn:microsoft.com/office/officeart/2005/8/layout/arrow4"/>
    <dgm:cxn modelId="{0C61AA48-29C0-4DA8-98F9-3AFB2751B6DA}" srcId="{20250A6E-AE00-41DF-B7C1-97AF84551E99}" destId="{43089F1A-E799-4C5D-96BD-A0F213C10045}" srcOrd="1" destOrd="0" parTransId="{70353A29-6DC9-4B7A-AA4D-5AF3DB0CAF38}" sibTransId="{79B395CB-2B6A-4624-9360-A1F626B9B9F4}"/>
    <dgm:cxn modelId="{4C6BEC19-ECBA-421E-8899-5F05651F5E4E}" type="presParOf" srcId="{0BF123E8-B4C2-4271-B47B-B1C34B0166D3}" destId="{C13BF8B8-0686-4CC2-964B-086506FA0337}" srcOrd="0" destOrd="0" presId="urn:microsoft.com/office/officeart/2005/8/layout/arrow4"/>
    <dgm:cxn modelId="{21ED1F5C-C2CF-484C-9299-DE57C8325FC2}" type="presParOf" srcId="{0BF123E8-B4C2-4271-B47B-B1C34B0166D3}" destId="{9DCC0F01-3343-4F65-B61E-41A37C7D7067}" srcOrd="1" destOrd="0" presId="urn:microsoft.com/office/officeart/2005/8/layout/arrow4"/>
    <dgm:cxn modelId="{B693DA3E-DE9C-43A0-81A5-A27A966D7C4D}" type="presParOf" srcId="{0BF123E8-B4C2-4271-B47B-B1C34B0166D3}" destId="{6554CE51-7BAF-4A3F-B80E-D83E83865DDF}" srcOrd="2" destOrd="0" presId="urn:microsoft.com/office/officeart/2005/8/layout/arrow4"/>
    <dgm:cxn modelId="{9953D287-7BBC-4F7A-9C66-F5B91F5DA709}" type="presParOf" srcId="{0BF123E8-B4C2-4271-B47B-B1C34B0166D3}" destId="{43C6EB48-7A30-414A-9B26-7B04CE7DEE07}"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64024E-96C4-4AF7-983A-91616256725A}"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A6EDF39D-A7C7-47AF-B427-6E9A901B7B06}">
      <dgm:prSet phldrT="[Text]"/>
      <dgm:spPr/>
      <dgm:t>
        <a:bodyPr/>
        <a:lstStyle/>
        <a:p>
          <a:r>
            <a:rPr lang="en-US">
              <a:solidFill>
                <a:schemeClr val="bg1"/>
              </a:solidFill>
            </a:rPr>
            <a:t>Join CRS</a:t>
          </a:r>
        </a:p>
      </dgm:t>
    </dgm:pt>
    <dgm:pt modelId="{863B96B0-A9C6-4502-A166-5BAA78279EBD}" type="parTrans" cxnId="{C1B66344-EDB8-42D6-AC92-3FAE15C547E5}">
      <dgm:prSet/>
      <dgm:spPr/>
      <dgm:t>
        <a:bodyPr/>
        <a:lstStyle/>
        <a:p>
          <a:endParaRPr lang="en-US">
            <a:solidFill>
              <a:schemeClr val="bg1"/>
            </a:solidFill>
          </a:endParaRPr>
        </a:p>
      </dgm:t>
    </dgm:pt>
    <dgm:pt modelId="{3B04AA46-F96D-488C-AA3D-C1A50456E026}" type="sibTrans" cxnId="{C1B66344-EDB8-42D6-AC92-3FAE15C547E5}">
      <dgm:prSet/>
      <dgm:spPr/>
      <dgm:t>
        <a:bodyPr/>
        <a:lstStyle/>
        <a:p>
          <a:endParaRPr lang="en-US">
            <a:solidFill>
              <a:schemeClr val="bg1"/>
            </a:solidFill>
          </a:endParaRPr>
        </a:p>
      </dgm:t>
    </dgm:pt>
    <dgm:pt modelId="{E3C104B4-C25B-470C-AC10-E0781B9BAFE2}">
      <dgm:prSet phldrT="[Text]"/>
      <dgm:spPr/>
      <dgm:t>
        <a:bodyPr/>
        <a:lstStyle/>
        <a:p>
          <a:r>
            <a:rPr lang="en-US">
              <a:solidFill>
                <a:schemeClr val="bg1"/>
              </a:solidFill>
            </a:rPr>
            <a:t>Verification Visit</a:t>
          </a:r>
        </a:p>
        <a:p>
          <a:endParaRPr lang="en-US">
            <a:solidFill>
              <a:schemeClr val="bg1"/>
            </a:solidFill>
          </a:endParaRPr>
        </a:p>
      </dgm:t>
    </dgm:pt>
    <dgm:pt modelId="{2C4DF4E2-C0C9-4F84-BBC2-DFF3A2FEA81D}" type="parTrans" cxnId="{AB9CD7A1-D638-4A05-BD88-85340E2B850E}">
      <dgm:prSet/>
      <dgm:spPr/>
      <dgm:t>
        <a:bodyPr/>
        <a:lstStyle/>
        <a:p>
          <a:endParaRPr lang="en-US">
            <a:solidFill>
              <a:schemeClr val="bg1"/>
            </a:solidFill>
          </a:endParaRPr>
        </a:p>
      </dgm:t>
    </dgm:pt>
    <dgm:pt modelId="{537ED3AE-A695-4278-AA9D-0212DDDFACE3}" type="sibTrans" cxnId="{AB9CD7A1-D638-4A05-BD88-85340E2B850E}">
      <dgm:prSet/>
      <dgm:spPr/>
      <dgm:t>
        <a:bodyPr/>
        <a:lstStyle/>
        <a:p>
          <a:endParaRPr lang="en-US">
            <a:solidFill>
              <a:schemeClr val="bg1"/>
            </a:solidFill>
          </a:endParaRPr>
        </a:p>
      </dgm:t>
    </dgm:pt>
    <dgm:pt modelId="{D33448BA-242B-4A5A-A0D6-32E2383639A8}">
      <dgm:prSet phldrT="[Text]"/>
      <dgm:spPr/>
      <dgm:t>
        <a:bodyPr/>
        <a:lstStyle/>
        <a:p>
          <a:r>
            <a:rPr lang="en-US" dirty="0">
              <a:solidFill>
                <a:schemeClr val="bg1"/>
              </a:solidFill>
            </a:rPr>
            <a:t>Annual</a:t>
          </a:r>
        </a:p>
        <a:p>
          <a:r>
            <a:rPr lang="en-US" dirty="0">
              <a:solidFill>
                <a:schemeClr val="bg1"/>
              </a:solidFill>
            </a:rPr>
            <a:t>Recertification</a:t>
          </a:r>
        </a:p>
        <a:p>
          <a:endParaRPr lang="en-US" dirty="0">
            <a:solidFill>
              <a:schemeClr val="bg1"/>
            </a:solidFill>
          </a:endParaRPr>
        </a:p>
      </dgm:t>
    </dgm:pt>
    <dgm:pt modelId="{B9A68BD6-B9D3-418F-AAB3-DB8B0507AC4F}" type="parTrans" cxnId="{1D5902C4-FAE0-42CE-A346-CD0F9B841239}">
      <dgm:prSet/>
      <dgm:spPr/>
      <dgm:t>
        <a:bodyPr/>
        <a:lstStyle/>
        <a:p>
          <a:endParaRPr lang="en-US">
            <a:solidFill>
              <a:schemeClr val="bg1"/>
            </a:solidFill>
          </a:endParaRPr>
        </a:p>
      </dgm:t>
    </dgm:pt>
    <dgm:pt modelId="{61EB9EE0-8F87-4A27-88AA-DA1DD2DEABC7}" type="sibTrans" cxnId="{1D5902C4-FAE0-42CE-A346-CD0F9B841239}">
      <dgm:prSet/>
      <dgm:spPr/>
      <dgm:t>
        <a:bodyPr/>
        <a:lstStyle/>
        <a:p>
          <a:endParaRPr lang="en-US">
            <a:solidFill>
              <a:schemeClr val="bg1"/>
            </a:solidFill>
          </a:endParaRPr>
        </a:p>
      </dgm:t>
    </dgm:pt>
    <dgm:pt modelId="{E75060B1-4C15-45B4-929C-3F0BC893E465}">
      <dgm:prSet/>
      <dgm:spPr/>
      <dgm:t>
        <a:bodyPr/>
        <a:lstStyle/>
        <a:p>
          <a:r>
            <a:rPr lang="en-US" dirty="0">
              <a:solidFill>
                <a:schemeClr val="bg1"/>
              </a:solidFill>
            </a:rPr>
            <a:t>5-Year Cycle Verification </a:t>
          </a:r>
        </a:p>
      </dgm:t>
    </dgm:pt>
    <dgm:pt modelId="{CE60CD2C-BC72-4F2B-B528-DCA1CC631C8B}" type="parTrans" cxnId="{6F9C8138-18B7-47F3-B04B-74DEDFB4C782}">
      <dgm:prSet/>
      <dgm:spPr/>
      <dgm:t>
        <a:bodyPr/>
        <a:lstStyle/>
        <a:p>
          <a:endParaRPr lang="en-US">
            <a:solidFill>
              <a:schemeClr val="bg1"/>
            </a:solidFill>
          </a:endParaRPr>
        </a:p>
      </dgm:t>
    </dgm:pt>
    <dgm:pt modelId="{444A742C-D5FB-4220-9ADD-77E653933F2E}" type="sibTrans" cxnId="{6F9C8138-18B7-47F3-B04B-74DEDFB4C782}">
      <dgm:prSet/>
      <dgm:spPr/>
      <dgm:t>
        <a:bodyPr/>
        <a:lstStyle/>
        <a:p>
          <a:endParaRPr lang="en-US">
            <a:solidFill>
              <a:schemeClr val="bg1"/>
            </a:solidFill>
          </a:endParaRPr>
        </a:p>
      </dgm:t>
    </dgm:pt>
    <dgm:pt modelId="{DA7CA744-BDB5-4728-B1F3-CDF2BB1723C7}">
      <dgm:prSet/>
      <dgm:spPr/>
      <dgm:t>
        <a:bodyPr/>
        <a:lstStyle/>
        <a:p>
          <a:r>
            <a:rPr lang="en-US" dirty="0">
              <a:solidFill>
                <a:schemeClr val="bg1"/>
              </a:solidFill>
            </a:rPr>
            <a:t>*Annual</a:t>
          </a:r>
        </a:p>
        <a:p>
          <a:r>
            <a:rPr lang="en-US" dirty="0">
              <a:solidFill>
                <a:schemeClr val="bg1"/>
              </a:solidFill>
            </a:rPr>
            <a:t>Recertification</a:t>
          </a:r>
        </a:p>
      </dgm:t>
    </dgm:pt>
    <dgm:pt modelId="{050D41EE-0096-4AE7-A4B7-A5981F1A713E}" type="parTrans" cxnId="{15FAFAF2-0867-44E4-B57B-D0343920EDD1}">
      <dgm:prSet/>
      <dgm:spPr/>
      <dgm:t>
        <a:bodyPr/>
        <a:lstStyle/>
        <a:p>
          <a:endParaRPr lang="en-US">
            <a:solidFill>
              <a:schemeClr val="bg1"/>
            </a:solidFill>
          </a:endParaRPr>
        </a:p>
      </dgm:t>
    </dgm:pt>
    <dgm:pt modelId="{E0E680C8-EFD3-4156-9909-32F755A66E9C}" type="sibTrans" cxnId="{15FAFAF2-0867-44E4-B57B-D0343920EDD1}">
      <dgm:prSet/>
      <dgm:spPr/>
      <dgm:t>
        <a:bodyPr/>
        <a:lstStyle/>
        <a:p>
          <a:endParaRPr lang="en-US">
            <a:solidFill>
              <a:schemeClr val="bg1"/>
            </a:solidFill>
          </a:endParaRPr>
        </a:p>
      </dgm:t>
    </dgm:pt>
    <dgm:pt modelId="{84B1B456-6CF4-485F-8E95-A20BAF30B3E9}">
      <dgm:prSet/>
      <dgm:spPr/>
      <dgm:t>
        <a:bodyPr/>
        <a:lstStyle/>
        <a:p>
          <a:r>
            <a:rPr lang="en-US">
              <a:solidFill>
                <a:schemeClr val="bg1"/>
              </a:solidFill>
            </a:rPr>
            <a:t>Annual</a:t>
          </a:r>
        </a:p>
        <a:p>
          <a:r>
            <a:rPr lang="en-US">
              <a:solidFill>
                <a:schemeClr val="bg1"/>
              </a:solidFill>
            </a:rPr>
            <a:t>Recertification</a:t>
          </a:r>
        </a:p>
      </dgm:t>
    </dgm:pt>
    <dgm:pt modelId="{9722F296-1810-4C75-AA97-A9128ECEA806}" type="parTrans" cxnId="{E619F1A4-2A05-43B4-88FA-CB75F0C7251F}">
      <dgm:prSet/>
      <dgm:spPr/>
      <dgm:t>
        <a:bodyPr/>
        <a:lstStyle/>
        <a:p>
          <a:endParaRPr lang="en-US">
            <a:solidFill>
              <a:schemeClr val="bg1"/>
            </a:solidFill>
          </a:endParaRPr>
        </a:p>
      </dgm:t>
    </dgm:pt>
    <dgm:pt modelId="{9AD1E519-8BCC-476C-9736-6539E0F6C611}" type="sibTrans" cxnId="{E619F1A4-2A05-43B4-88FA-CB75F0C7251F}">
      <dgm:prSet/>
      <dgm:spPr/>
      <dgm:t>
        <a:bodyPr/>
        <a:lstStyle/>
        <a:p>
          <a:endParaRPr lang="en-US">
            <a:solidFill>
              <a:schemeClr val="bg1"/>
            </a:solidFill>
          </a:endParaRPr>
        </a:p>
      </dgm:t>
    </dgm:pt>
    <dgm:pt modelId="{761D75E5-B446-4BF9-9179-CB43BC8D174E}">
      <dgm:prSet/>
      <dgm:spPr/>
      <dgm:t>
        <a:bodyPr/>
        <a:lstStyle/>
        <a:p>
          <a:r>
            <a:rPr lang="en-US">
              <a:solidFill>
                <a:schemeClr val="bg1"/>
              </a:solidFill>
            </a:rPr>
            <a:t>Annual</a:t>
          </a:r>
        </a:p>
        <a:p>
          <a:r>
            <a:rPr lang="en-US">
              <a:solidFill>
                <a:schemeClr val="bg1"/>
              </a:solidFill>
            </a:rPr>
            <a:t>Recertification</a:t>
          </a:r>
        </a:p>
      </dgm:t>
    </dgm:pt>
    <dgm:pt modelId="{62337D81-DC6A-458A-9729-F887F6F26C24}" type="parTrans" cxnId="{D5ED3187-5F8D-4489-B15B-D626CDF2C51A}">
      <dgm:prSet/>
      <dgm:spPr/>
      <dgm:t>
        <a:bodyPr/>
        <a:lstStyle/>
        <a:p>
          <a:endParaRPr lang="en-US">
            <a:solidFill>
              <a:schemeClr val="bg1"/>
            </a:solidFill>
          </a:endParaRPr>
        </a:p>
      </dgm:t>
    </dgm:pt>
    <dgm:pt modelId="{9467555E-96BE-4A33-B500-F60A06F43C7F}" type="sibTrans" cxnId="{D5ED3187-5F8D-4489-B15B-D626CDF2C51A}">
      <dgm:prSet/>
      <dgm:spPr/>
      <dgm:t>
        <a:bodyPr/>
        <a:lstStyle/>
        <a:p>
          <a:endParaRPr lang="en-US">
            <a:solidFill>
              <a:schemeClr val="bg1"/>
            </a:solidFill>
          </a:endParaRPr>
        </a:p>
      </dgm:t>
    </dgm:pt>
    <dgm:pt modelId="{AEA7749E-46D3-4B27-B6D7-B6324D4D40DF}" type="pres">
      <dgm:prSet presAssocID="{8E64024E-96C4-4AF7-983A-91616256725A}" presName="Name0" presStyleCnt="0">
        <dgm:presLayoutVars>
          <dgm:dir/>
        </dgm:presLayoutVars>
      </dgm:prSet>
      <dgm:spPr/>
      <dgm:t>
        <a:bodyPr/>
        <a:lstStyle/>
        <a:p>
          <a:endParaRPr lang="en-US"/>
        </a:p>
      </dgm:t>
    </dgm:pt>
    <dgm:pt modelId="{584FDD5A-7F24-45C1-8DED-023879E6DDB3}" type="pres">
      <dgm:prSet presAssocID="{A6EDF39D-A7C7-47AF-B427-6E9A901B7B06}" presName="parComposite" presStyleCnt="0"/>
      <dgm:spPr/>
    </dgm:pt>
    <dgm:pt modelId="{426EBE5C-3E5E-4A2E-A669-1C91AA122D73}" type="pres">
      <dgm:prSet presAssocID="{A6EDF39D-A7C7-47AF-B427-6E9A901B7B06}" presName="parBigCircle" presStyleLbl="node0" presStyleIdx="0" presStyleCnt="2"/>
      <dgm:spPr>
        <a:solidFill>
          <a:schemeClr val="accent6">
            <a:lumMod val="60000"/>
            <a:lumOff val="40000"/>
          </a:schemeClr>
        </a:solidFill>
      </dgm:spPr>
    </dgm:pt>
    <dgm:pt modelId="{6060E18F-5834-4D78-8E34-C0A20BCFDABB}" type="pres">
      <dgm:prSet presAssocID="{A6EDF39D-A7C7-47AF-B427-6E9A901B7B06}" presName="parTx" presStyleLbl="revTx" presStyleIdx="0" presStyleCnt="12"/>
      <dgm:spPr/>
      <dgm:t>
        <a:bodyPr/>
        <a:lstStyle/>
        <a:p>
          <a:endParaRPr lang="en-US"/>
        </a:p>
      </dgm:t>
    </dgm:pt>
    <dgm:pt modelId="{1E5AF0F8-7028-4B56-880D-10D836A164E3}" type="pres">
      <dgm:prSet presAssocID="{A6EDF39D-A7C7-47AF-B427-6E9A901B7B06}" presName="bSpace" presStyleCnt="0"/>
      <dgm:spPr/>
    </dgm:pt>
    <dgm:pt modelId="{54478EDF-122D-417A-B776-4449A6D87938}" type="pres">
      <dgm:prSet presAssocID="{A6EDF39D-A7C7-47AF-B427-6E9A901B7B06}" presName="parBackupNorm" presStyleCnt="0"/>
      <dgm:spPr/>
    </dgm:pt>
    <dgm:pt modelId="{AA1B5943-B88C-4E56-A185-E5802EB1A67D}" type="pres">
      <dgm:prSet presAssocID="{3B04AA46-F96D-488C-AA3D-C1A50456E026}" presName="parSpace" presStyleCnt="0"/>
      <dgm:spPr/>
    </dgm:pt>
    <dgm:pt modelId="{410CF1EE-95AF-42DB-8D25-F23F04C3EBA7}" type="pres">
      <dgm:prSet presAssocID="{E3C104B4-C25B-470C-AC10-E0781B9BAFE2}" presName="desBackupLeftNorm" presStyleCnt="0"/>
      <dgm:spPr/>
    </dgm:pt>
    <dgm:pt modelId="{97186E12-FDDB-49FF-8427-38949FD7BB55}" type="pres">
      <dgm:prSet presAssocID="{E3C104B4-C25B-470C-AC10-E0781B9BAFE2}" presName="desComposite" presStyleCnt="0"/>
      <dgm:spPr/>
    </dgm:pt>
    <dgm:pt modelId="{2F3D1FA7-4069-447E-A32A-291BA06C76DD}" type="pres">
      <dgm:prSet presAssocID="{E3C104B4-C25B-470C-AC10-E0781B9BAFE2}" presName="desCircle" presStyleLbl="node1" presStyleIdx="0" presStyleCnt="5"/>
      <dgm:spPr>
        <a:solidFill>
          <a:schemeClr val="accent5">
            <a:lumMod val="75000"/>
          </a:schemeClr>
        </a:solidFill>
      </dgm:spPr>
      <dgm:t>
        <a:bodyPr/>
        <a:lstStyle/>
        <a:p>
          <a:endParaRPr lang="en-US"/>
        </a:p>
      </dgm:t>
    </dgm:pt>
    <dgm:pt modelId="{313B552A-819B-4E49-8D39-84147D9FEFE1}" type="pres">
      <dgm:prSet presAssocID="{E3C104B4-C25B-470C-AC10-E0781B9BAFE2}" presName="chTx" presStyleLbl="revTx" presStyleIdx="1" presStyleCnt="12"/>
      <dgm:spPr/>
      <dgm:t>
        <a:bodyPr/>
        <a:lstStyle/>
        <a:p>
          <a:endParaRPr lang="en-US"/>
        </a:p>
      </dgm:t>
    </dgm:pt>
    <dgm:pt modelId="{0A4F2D3E-A924-45E1-B26C-2F1E5D4AA55B}" type="pres">
      <dgm:prSet presAssocID="{E3C104B4-C25B-470C-AC10-E0781B9BAFE2}" presName="desTx" presStyleLbl="revTx" presStyleIdx="2" presStyleCnt="12" custLinFactNeighborX="-58296" custLinFactNeighborY="-41159">
        <dgm:presLayoutVars>
          <dgm:bulletEnabled val="1"/>
        </dgm:presLayoutVars>
      </dgm:prSet>
      <dgm:spPr/>
    </dgm:pt>
    <dgm:pt modelId="{45AA99F6-769B-4511-A965-0D1C4F21EDDB}" type="pres">
      <dgm:prSet presAssocID="{E3C104B4-C25B-470C-AC10-E0781B9BAFE2}" presName="desBackupRightNorm" presStyleCnt="0"/>
      <dgm:spPr/>
    </dgm:pt>
    <dgm:pt modelId="{64C0A81D-CF60-4423-864D-57F71359CF14}" type="pres">
      <dgm:prSet presAssocID="{537ED3AE-A695-4278-AA9D-0212DDDFACE3}" presName="desSpace" presStyleCnt="0"/>
      <dgm:spPr/>
    </dgm:pt>
    <dgm:pt modelId="{D248C63C-3426-4E15-B8F4-A153CE217F5A}" type="pres">
      <dgm:prSet presAssocID="{D33448BA-242B-4A5A-A0D6-32E2383639A8}" presName="desBackupLeftNorm" presStyleCnt="0"/>
      <dgm:spPr/>
    </dgm:pt>
    <dgm:pt modelId="{6186DB07-33DD-452B-A759-94B1B062F079}" type="pres">
      <dgm:prSet presAssocID="{D33448BA-242B-4A5A-A0D6-32E2383639A8}" presName="desComposite" presStyleCnt="0"/>
      <dgm:spPr/>
    </dgm:pt>
    <dgm:pt modelId="{206E7AB2-EFDC-4E87-A712-9A55FB85324E}" type="pres">
      <dgm:prSet presAssocID="{D33448BA-242B-4A5A-A0D6-32E2383639A8}" presName="desCircle" presStyleLbl="node1" presStyleIdx="1" presStyleCnt="5"/>
      <dgm:spPr>
        <a:solidFill>
          <a:schemeClr val="accent4">
            <a:lumMod val="60000"/>
            <a:lumOff val="40000"/>
          </a:schemeClr>
        </a:solidFill>
      </dgm:spPr>
    </dgm:pt>
    <dgm:pt modelId="{5A5D3706-3BFF-476A-B67E-5CEB157657FF}" type="pres">
      <dgm:prSet presAssocID="{D33448BA-242B-4A5A-A0D6-32E2383639A8}" presName="chTx" presStyleLbl="revTx" presStyleIdx="3" presStyleCnt="12"/>
      <dgm:spPr/>
      <dgm:t>
        <a:bodyPr/>
        <a:lstStyle/>
        <a:p>
          <a:endParaRPr lang="en-US"/>
        </a:p>
      </dgm:t>
    </dgm:pt>
    <dgm:pt modelId="{F9FF4C19-A603-4307-8550-314378CB7A65}" type="pres">
      <dgm:prSet presAssocID="{D33448BA-242B-4A5A-A0D6-32E2383639A8}" presName="desTx" presStyleLbl="revTx" presStyleIdx="4" presStyleCnt="12">
        <dgm:presLayoutVars>
          <dgm:bulletEnabled val="1"/>
        </dgm:presLayoutVars>
      </dgm:prSet>
      <dgm:spPr/>
    </dgm:pt>
    <dgm:pt modelId="{75F72569-DF17-4891-93AF-1E0B3E5CDE42}" type="pres">
      <dgm:prSet presAssocID="{D33448BA-242B-4A5A-A0D6-32E2383639A8}" presName="desBackupRightNorm" presStyleCnt="0"/>
      <dgm:spPr/>
    </dgm:pt>
    <dgm:pt modelId="{8D8DF978-2187-4A74-908B-FF3EE6262FDF}" type="pres">
      <dgm:prSet presAssocID="{61EB9EE0-8F87-4A27-88AA-DA1DD2DEABC7}" presName="desSpace" presStyleCnt="0"/>
      <dgm:spPr/>
    </dgm:pt>
    <dgm:pt modelId="{9A3E7DF1-11B4-4AB2-913C-05CE609FB9AF}" type="pres">
      <dgm:prSet presAssocID="{DA7CA744-BDB5-4728-B1F3-CDF2BB1723C7}" presName="desBackupLeftNorm" presStyleCnt="0"/>
      <dgm:spPr/>
    </dgm:pt>
    <dgm:pt modelId="{1050C9E8-C16B-4E38-BC33-175F83297EC8}" type="pres">
      <dgm:prSet presAssocID="{DA7CA744-BDB5-4728-B1F3-CDF2BB1723C7}" presName="desComposite" presStyleCnt="0"/>
      <dgm:spPr/>
    </dgm:pt>
    <dgm:pt modelId="{4AB23359-FE1C-401B-9864-7778C2D62ABC}" type="pres">
      <dgm:prSet presAssocID="{DA7CA744-BDB5-4728-B1F3-CDF2BB1723C7}" presName="desCircle" presStyleLbl="node1" presStyleIdx="2" presStyleCnt="5"/>
      <dgm:spPr>
        <a:solidFill>
          <a:schemeClr val="accent4">
            <a:lumMod val="60000"/>
            <a:lumOff val="40000"/>
          </a:schemeClr>
        </a:solidFill>
      </dgm:spPr>
      <dgm:t>
        <a:bodyPr/>
        <a:lstStyle/>
        <a:p>
          <a:endParaRPr lang="en-US"/>
        </a:p>
      </dgm:t>
    </dgm:pt>
    <dgm:pt modelId="{A3029C6B-1110-45BB-AAB9-50DFA3200E26}" type="pres">
      <dgm:prSet presAssocID="{DA7CA744-BDB5-4728-B1F3-CDF2BB1723C7}" presName="chTx" presStyleLbl="revTx" presStyleIdx="5" presStyleCnt="12"/>
      <dgm:spPr/>
      <dgm:t>
        <a:bodyPr/>
        <a:lstStyle/>
        <a:p>
          <a:endParaRPr lang="en-US"/>
        </a:p>
      </dgm:t>
    </dgm:pt>
    <dgm:pt modelId="{6E7C6D2B-AD35-46F6-8384-EDAFCBE7E153}" type="pres">
      <dgm:prSet presAssocID="{DA7CA744-BDB5-4728-B1F3-CDF2BB1723C7}" presName="desTx" presStyleLbl="revTx" presStyleIdx="6" presStyleCnt="12">
        <dgm:presLayoutVars>
          <dgm:bulletEnabled val="1"/>
        </dgm:presLayoutVars>
      </dgm:prSet>
      <dgm:spPr/>
    </dgm:pt>
    <dgm:pt modelId="{BAEA625A-02C2-4AF5-95C2-5297685BC354}" type="pres">
      <dgm:prSet presAssocID="{DA7CA744-BDB5-4728-B1F3-CDF2BB1723C7}" presName="desBackupRightNorm" presStyleCnt="0"/>
      <dgm:spPr/>
    </dgm:pt>
    <dgm:pt modelId="{415D08A3-DE9B-4BB3-BE98-0D933F8D2678}" type="pres">
      <dgm:prSet presAssocID="{E0E680C8-EFD3-4156-9909-32F755A66E9C}" presName="desSpace" presStyleCnt="0"/>
      <dgm:spPr/>
    </dgm:pt>
    <dgm:pt modelId="{EF7F5220-54DF-4E3B-BB70-343286ED6CEB}" type="pres">
      <dgm:prSet presAssocID="{761D75E5-B446-4BF9-9179-CB43BC8D174E}" presName="desBackupLeftNorm" presStyleCnt="0"/>
      <dgm:spPr/>
    </dgm:pt>
    <dgm:pt modelId="{87C80283-D0F1-4D5F-91B6-881E4D00F57F}" type="pres">
      <dgm:prSet presAssocID="{761D75E5-B446-4BF9-9179-CB43BC8D174E}" presName="desComposite" presStyleCnt="0"/>
      <dgm:spPr/>
    </dgm:pt>
    <dgm:pt modelId="{4318F86F-1882-4726-A231-4D44D8FE8078}" type="pres">
      <dgm:prSet presAssocID="{761D75E5-B446-4BF9-9179-CB43BC8D174E}" presName="desCircle" presStyleLbl="node1" presStyleIdx="3" presStyleCnt="5"/>
      <dgm:spPr>
        <a:solidFill>
          <a:schemeClr val="accent4">
            <a:lumMod val="60000"/>
            <a:lumOff val="40000"/>
          </a:schemeClr>
        </a:solidFill>
      </dgm:spPr>
      <dgm:t>
        <a:bodyPr/>
        <a:lstStyle/>
        <a:p>
          <a:endParaRPr lang="en-US"/>
        </a:p>
      </dgm:t>
    </dgm:pt>
    <dgm:pt modelId="{2B2FA44C-4D17-4BE9-A6B9-0E2999DABCAC}" type="pres">
      <dgm:prSet presAssocID="{761D75E5-B446-4BF9-9179-CB43BC8D174E}" presName="chTx" presStyleLbl="revTx" presStyleIdx="7" presStyleCnt="12"/>
      <dgm:spPr/>
      <dgm:t>
        <a:bodyPr/>
        <a:lstStyle/>
        <a:p>
          <a:endParaRPr lang="en-US"/>
        </a:p>
      </dgm:t>
    </dgm:pt>
    <dgm:pt modelId="{B6A74A11-5819-46E7-9F6C-64CDC3A3209F}" type="pres">
      <dgm:prSet presAssocID="{761D75E5-B446-4BF9-9179-CB43BC8D174E}" presName="desTx" presStyleLbl="revTx" presStyleIdx="8" presStyleCnt="12">
        <dgm:presLayoutVars>
          <dgm:bulletEnabled val="1"/>
        </dgm:presLayoutVars>
      </dgm:prSet>
      <dgm:spPr/>
    </dgm:pt>
    <dgm:pt modelId="{161759AF-C5FD-413E-9150-1FA8EABF8640}" type="pres">
      <dgm:prSet presAssocID="{761D75E5-B446-4BF9-9179-CB43BC8D174E}" presName="desBackupRightNorm" presStyleCnt="0"/>
      <dgm:spPr/>
    </dgm:pt>
    <dgm:pt modelId="{C1E5C812-6C9B-4AB7-ABF5-C32EFBA10CCB}" type="pres">
      <dgm:prSet presAssocID="{9467555E-96BE-4A33-B500-F60A06F43C7F}" presName="desSpace" presStyleCnt="0"/>
      <dgm:spPr/>
    </dgm:pt>
    <dgm:pt modelId="{6E98DEC6-BA32-40B9-986A-DB3A088439ED}" type="pres">
      <dgm:prSet presAssocID="{E75060B1-4C15-45B4-929C-3F0BC893E465}" presName="parComposite" presStyleCnt="0"/>
      <dgm:spPr/>
    </dgm:pt>
    <dgm:pt modelId="{755CBCDB-3636-4C26-8AC2-FAA77AD048FF}" type="pres">
      <dgm:prSet presAssocID="{E75060B1-4C15-45B4-929C-3F0BC893E465}" presName="parBigCircle" presStyleLbl="node0" presStyleIdx="1" presStyleCnt="2"/>
      <dgm:spPr>
        <a:solidFill>
          <a:schemeClr val="accent3">
            <a:lumMod val="60000"/>
            <a:lumOff val="40000"/>
          </a:schemeClr>
        </a:solidFill>
      </dgm:spPr>
    </dgm:pt>
    <dgm:pt modelId="{3409CEC1-CA69-45A4-98C6-BF594CF70905}" type="pres">
      <dgm:prSet presAssocID="{E75060B1-4C15-45B4-929C-3F0BC893E465}" presName="parTx" presStyleLbl="revTx" presStyleIdx="9" presStyleCnt="12"/>
      <dgm:spPr/>
      <dgm:t>
        <a:bodyPr/>
        <a:lstStyle/>
        <a:p>
          <a:endParaRPr lang="en-US"/>
        </a:p>
      </dgm:t>
    </dgm:pt>
    <dgm:pt modelId="{EF6882C6-C7A9-4442-9BF6-3053459D7EC2}" type="pres">
      <dgm:prSet presAssocID="{E75060B1-4C15-45B4-929C-3F0BC893E465}" presName="bSpace" presStyleCnt="0"/>
      <dgm:spPr/>
    </dgm:pt>
    <dgm:pt modelId="{36A96B06-E94E-4EB3-AFB7-050EA5D79E65}" type="pres">
      <dgm:prSet presAssocID="{E75060B1-4C15-45B4-929C-3F0BC893E465}" presName="parBackupNorm" presStyleCnt="0"/>
      <dgm:spPr/>
    </dgm:pt>
    <dgm:pt modelId="{CBEA58E8-B2E3-4ED0-8036-EF4D48586058}" type="pres">
      <dgm:prSet presAssocID="{444A742C-D5FB-4220-9ADD-77E653933F2E}" presName="parSpace" presStyleCnt="0"/>
      <dgm:spPr/>
    </dgm:pt>
    <dgm:pt modelId="{76395D17-4358-45AE-850C-88ECB3F3418E}" type="pres">
      <dgm:prSet presAssocID="{84B1B456-6CF4-485F-8E95-A20BAF30B3E9}" presName="desBackupLeftNorm" presStyleCnt="0"/>
      <dgm:spPr/>
    </dgm:pt>
    <dgm:pt modelId="{456D8259-BFE9-41E0-ADF2-92E4B5891501}" type="pres">
      <dgm:prSet presAssocID="{84B1B456-6CF4-485F-8E95-A20BAF30B3E9}" presName="desComposite" presStyleCnt="0"/>
      <dgm:spPr/>
    </dgm:pt>
    <dgm:pt modelId="{A009620B-54E8-4393-9557-DEB54B759ACA}" type="pres">
      <dgm:prSet presAssocID="{84B1B456-6CF4-485F-8E95-A20BAF30B3E9}" presName="desCircle" presStyleLbl="node1" presStyleIdx="4" presStyleCnt="5"/>
      <dgm:spPr>
        <a:solidFill>
          <a:schemeClr val="accent4">
            <a:lumMod val="60000"/>
            <a:lumOff val="40000"/>
          </a:schemeClr>
        </a:solidFill>
      </dgm:spPr>
      <dgm:t>
        <a:bodyPr/>
        <a:lstStyle/>
        <a:p>
          <a:endParaRPr lang="en-US"/>
        </a:p>
      </dgm:t>
    </dgm:pt>
    <dgm:pt modelId="{FBFEDA17-7C5D-431B-98BC-7E7913CACE09}" type="pres">
      <dgm:prSet presAssocID="{84B1B456-6CF4-485F-8E95-A20BAF30B3E9}" presName="chTx" presStyleLbl="revTx" presStyleIdx="10" presStyleCnt="12"/>
      <dgm:spPr/>
      <dgm:t>
        <a:bodyPr/>
        <a:lstStyle/>
        <a:p>
          <a:endParaRPr lang="en-US"/>
        </a:p>
      </dgm:t>
    </dgm:pt>
    <dgm:pt modelId="{C570416E-100B-43BC-8521-272F17D47E41}" type="pres">
      <dgm:prSet presAssocID="{84B1B456-6CF4-485F-8E95-A20BAF30B3E9}" presName="desTx" presStyleLbl="revTx" presStyleIdx="11" presStyleCnt="12">
        <dgm:presLayoutVars>
          <dgm:bulletEnabled val="1"/>
        </dgm:presLayoutVars>
      </dgm:prSet>
      <dgm:spPr/>
    </dgm:pt>
    <dgm:pt modelId="{2E891980-6DB1-46BD-8F15-0861E10B8589}" type="pres">
      <dgm:prSet presAssocID="{84B1B456-6CF4-485F-8E95-A20BAF30B3E9}" presName="desBackupRightNorm" presStyleCnt="0"/>
      <dgm:spPr/>
    </dgm:pt>
    <dgm:pt modelId="{FBFE7E63-1CAB-4774-A6FF-FBEC9B892E0E}" type="pres">
      <dgm:prSet presAssocID="{9AD1E519-8BCC-476C-9736-6539E0F6C611}" presName="desSpace" presStyleCnt="0"/>
      <dgm:spPr/>
    </dgm:pt>
  </dgm:ptLst>
  <dgm:cxnLst>
    <dgm:cxn modelId="{AB9CD7A1-D638-4A05-BD88-85340E2B850E}" srcId="{A6EDF39D-A7C7-47AF-B427-6E9A901B7B06}" destId="{E3C104B4-C25B-470C-AC10-E0781B9BAFE2}" srcOrd="0" destOrd="0" parTransId="{2C4DF4E2-C0C9-4F84-BBC2-DFF3A2FEA81D}" sibTransId="{537ED3AE-A695-4278-AA9D-0212DDDFACE3}"/>
    <dgm:cxn modelId="{35F713C0-C129-4358-9A96-422614305EB3}" type="presOf" srcId="{A6EDF39D-A7C7-47AF-B427-6E9A901B7B06}" destId="{6060E18F-5834-4D78-8E34-C0A20BCFDABB}" srcOrd="0" destOrd="0" presId="urn:microsoft.com/office/officeart/2008/layout/CircleAccentTimeline"/>
    <dgm:cxn modelId="{D5ED3187-5F8D-4489-B15B-D626CDF2C51A}" srcId="{A6EDF39D-A7C7-47AF-B427-6E9A901B7B06}" destId="{761D75E5-B446-4BF9-9179-CB43BC8D174E}" srcOrd="3" destOrd="0" parTransId="{62337D81-DC6A-458A-9729-F887F6F26C24}" sibTransId="{9467555E-96BE-4A33-B500-F60A06F43C7F}"/>
    <dgm:cxn modelId="{C1B66344-EDB8-42D6-AC92-3FAE15C547E5}" srcId="{8E64024E-96C4-4AF7-983A-91616256725A}" destId="{A6EDF39D-A7C7-47AF-B427-6E9A901B7B06}" srcOrd="0" destOrd="0" parTransId="{863B96B0-A9C6-4502-A166-5BAA78279EBD}" sibTransId="{3B04AA46-F96D-488C-AA3D-C1A50456E026}"/>
    <dgm:cxn modelId="{C738CD60-CDE5-45A9-8102-07EE080781B4}" type="presOf" srcId="{D33448BA-242B-4A5A-A0D6-32E2383639A8}" destId="{5A5D3706-3BFF-476A-B67E-5CEB157657FF}" srcOrd="0" destOrd="0" presId="urn:microsoft.com/office/officeart/2008/layout/CircleAccentTimeline"/>
    <dgm:cxn modelId="{B82592A4-C118-425F-B85F-72299BB65ABD}" type="presOf" srcId="{761D75E5-B446-4BF9-9179-CB43BC8D174E}" destId="{2B2FA44C-4D17-4BE9-A6B9-0E2999DABCAC}" srcOrd="0" destOrd="0" presId="urn:microsoft.com/office/officeart/2008/layout/CircleAccentTimeline"/>
    <dgm:cxn modelId="{FE9BDCFD-53A3-4C1C-BF12-6FB6C1802095}" type="presOf" srcId="{84B1B456-6CF4-485F-8E95-A20BAF30B3E9}" destId="{FBFEDA17-7C5D-431B-98BC-7E7913CACE09}" srcOrd="0" destOrd="0" presId="urn:microsoft.com/office/officeart/2008/layout/CircleAccentTimeline"/>
    <dgm:cxn modelId="{15FAFAF2-0867-44E4-B57B-D0343920EDD1}" srcId="{A6EDF39D-A7C7-47AF-B427-6E9A901B7B06}" destId="{DA7CA744-BDB5-4728-B1F3-CDF2BB1723C7}" srcOrd="2" destOrd="0" parTransId="{050D41EE-0096-4AE7-A4B7-A5981F1A713E}" sibTransId="{E0E680C8-EFD3-4156-9909-32F755A66E9C}"/>
    <dgm:cxn modelId="{6F9C8138-18B7-47F3-B04B-74DEDFB4C782}" srcId="{8E64024E-96C4-4AF7-983A-91616256725A}" destId="{E75060B1-4C15-45B4-929C-3F0BC893E465}" srcOrd="1" destOrd="0" parTransId="{CE60CD2C-BC72-4F2B-B528-DCA1CC631C8B}" sibTransId="{444A742C-D5FB-4220-9ADD-77E653933F2E}"/>
    <dgm:cxn modelId="{7C3ADAD8-F1FE-4DAA-BAAA-5820FE69EF57}" type="presOf" srcId="{E75060B1-4C15-45B4-929C-3F0BC893E465}" destId="{3409CEC1-CA69-45A4-98C6-BF594CF70905}" srcOrd="0" destOrd="0" presId="urn:microsoft.com/office/officeart/2008/layout/CircleAccentTimeline"/>
    <dgm:cxn modelId="{1D5902C4-FAE0-42CE-A346-CD0F9B841239}" srcId="{A6EDF39D-A7C7-47AF-B427-6E9A901B7B06}" destId="{D33448BA-242B-4A5A-A0D6-32E2383639A8}" srcOrd="1" destOrd="0" parTransId="{B9A68BD6-B9D3-418F-AAB3-DB8B0507AC4F}" sibTransId="{61EB9EE0-8F87-4A27-88AA-DA1DD2DEABC7}"/>
    <dgm:cxn modelId="{E619F1A4-2A05-43B4-88FA-CB75F0C7251F}" srcId="{E75060B1-4C15-45B4-929C-3F0BC893E465}" destId="{84B1B456-6CF4-485F-8E95-A20BAF30B3E9}" srcOrd="0" destOrd="0" parTransId="{9722F296-1810-4C75-AA97-A9128ECEA806}" sibTransId="{9AD1E519-8BCC-476C-9736-6539E0F6C611}"/>
    <dgm:cxn modelId="{F2E013DD-AE53-418D-94FA-AC34F63C6ABB}" type="presOf" srcId="{8E64024E-96C4-4AF7-983A-91616256725A}" destId="{AEA7749E-46D3-4B27-B6D7-B6324D4D40DF}" srcOrd="0" destOrd="0" presId="urn:microsoft.com/office/officeart/2008/layout/CircleAccentTimeline"/>
    <dgm:cxn modelId="{C4686510-1A30-4B60-97BE-83FFE4D05473}" type="presOf" srcId="{E3C104B4-C25B-470C-AC10-E0781B9BAFE2}" destId="{313B552A-819B-4E49-8D39-84147D9FEFE1}" srcOrd="0" destOrd="0" presId="urn:microsoft.com/office/officeart/2008/layout/CircleAccentTimeline"/>
    <dgm:cxn modelId="{28D1F2D0-A31A-41F9-988D-480655423CF3}" type="presOf" srcId="{DA7CA744-BDB5-4728-B1F3-CDF2BB1723C7}" destId="{A3029C6B-1110-45BB-AAB9-50DFA3200E26}" srcOrd="0" destOrd="0" presId="urn:microsoft.com/office/officeart/2008/layout/CircleAccentTimeline"/>
    <dgm:cxn modelId="{4B5EE2AF-C29B-4157-B2EA-8B463C9EF104}" type="presParOf" srcId="{AEA7749E-46D3-4B27-B6D7-B6324D4D40DF}" destId="{584FDD5A-7F24-45C1-8DED-023879E6DDB3}" srcOrd="0" destOrd="0" presId="urn:microsoft.com/office/officeart/2008/layout/CircleAccentTimeline"/>
    <dgm:cxn modelId="{BF807494-F179-42C2-ADB5-7C8FFA0EE52A}" type="presParOf" srcId="{584FDD5A-7F24-45C1-8DED-023879E6DDB3}" destId="{426EBE5C-3E5E-4A2E-A669-1C91AA122D73}" srcOrd="0" destOrd="0" presId="urn:microsoft.com/office/officeart/2008/layout/CircleAccentTimeline"/>
    <dgm:cxn modelId="{9E249B8C-A189-48BB-ACAE-2F894158B3BA}" type="presParOf" srcId="{584FDD5A-7F24-45C1-8DED-023879E6DDB3}" destId="{6060E18F-5834-4D78-8E34-C0A20BCFDABB}" srcOrd="1" destOrd="0" presId="urn:microsoft.com/office/officeart/2008/layout/CircleAccentTimeline"/>
    <dgm:cxn modelId="{4A29B52D-FEAA-4BC3-9432-6B138F73B842}" type="presParOf" srcId="{584FDD5A-7F24-45C1-8DED-023879E6DDB3}" destId="{1E5AF0F8-7028-4B56-880D-10D836A164E3}" srcOrd="2" destOrd="0" presId="urn:microsoft.com/office/officeart/2008/layout/CircleAccentTimeline"/>
    <dgm:cxn modelId="{1D286E45-55FA-4AC2-BE80-1C4FFE1981E4}" type="presParOf" srcId="{AEA7749E-46D3-4B27-B6D7-B6324D4D40DF}" destId="{54478EDF-122D-417A-B776-4449A6D87938}" srcOrd="1" destOrd="0" presId="urn:microsoft.com/office/officeart/2008/layout/CircleAccentTimeline"/>
    <dgm:cxn modelId="{BC5B20AB-1519-4AF5-B6A4-68D6D65E8BBD}" type="presParOf" srcId="{AEA7749E-46D3-4B27-B6D7-B6324D4D40DF}" destId="{AA1B5943-B88C-4E56-A185-E5802EB1A67D}" srcOrd="2" destOrd="0" presId="urn:microsoft.com/office/officeart/2008/layout/CircleAccentTimeline"/>
    <dgm:cxn modelId="{55EC63F0-71D8-4A59-AB99-835D10CD48CE}" type="presParOf" srcId="{AEA7749E-46D3-4B27-B6D7-B6324D4D40DF}" destId="{410CF1EE-95AF-42DB-8D25-F23F04C3EBA7}" srcOrd="3" destOrd="0" presId="urn:microsoft.com/office/officeart/2008/layout/CircleAccentTimeline"/>
    <dgm:cxn modelId="{8C4AE45A-7B52-4BC6-83F7-EAD5E4E7141C}" type="presParOf" srcId="{AEA7749E-46D3-4B27-B6D7-B6324D4D40DF}" destId="{97186E12-FDDB-49FF-8427-38949FD7BB55}" srcOrd="4" destOrd="0" presId="urn:microsoft.com/office/officeart/2008/layout/CircleAccentTimeline"/>
    <dgm:cxn modelId="{5865CD59-DEA8-475D-8629-B625D00C411F}" type="presParOf" srcId="{97186E12-FDDB-49FF-8427-38949FD7BB55}" destId="{2F3D1FA7-4069-447E-A32A-291BA06C76DD}" srcOrd="0" destOrd="0" presId="urn:microsoft.com/office/officeart/2008/layout/CircleAccentTimeline"/>
    <dgm:cxn modelId="{4D01D166-ADA7-4117-AA06-B6E912C663C3}" type="presParOf" srcId="{97186E12-FDDB-49FF-8427-38949FD7BB55}" destId="{313B552A-819B-4E49-8D39-84147D9FEFE1}" srcOrd="1" destOrd="0" presId="urn:microsoft.com/office/officeart/2008/layout/CircleAccentTimeline"/>
    <dgm:cxn modelId="{88001C3F-8AD0-462C-8F33-F94F0FA6DDAF}" type="presParOf" srcId="{97186E12-FDDB-49FF-8427-38949FD7BB55}" destId="{0A4F2D3E-A924-45E1-B26C-2F1E5D4AA55B}" srcOrd="2" destOrd="0" presId="urn:microsoft.com/office/officeart/2008/layout/CircleAccentTimeline"/>
    <dgm:cxn modelId="{4BA708B7-6A92-470C-90E4-17B2F1F44B40}" type="presParOf" srcId="{AEA7749E-46D3-4B27-B6D7-B6324D4D40DF}" destId="{45AA99F6-769B-4511-A965-0D1C4F21EDDB}" srcOrd="5" destOrd="0" presId="urn:microsoft.com/office/officeart/2008/layout/CircleAccentTimeline"/>
    <dgm:cxn modelId="{FBB6F1EE-E19B-43B4-9F16-9F7B70DD2801}" type="presParOf" srcId="{AEA7749E-46D3-4B27-B6D7-B6324D4D40DF}" destId="{64C0A81D-CF60-4423-864D-57F71359CF14}" srcOrd="6" destOrd="0" presId="urn:microsoft.com/office/officeart/2008/layout/CircleAccentTimeline"/>
    <dgm:cxn modelId="{C107C21C-72C3-4403-A37E-1CFE07A981A2}" type="presParOf" srcId="{AEA7749E-46D3-4B27-B6D7-B6324D4D40DF}" destId="{D248C63C-3426-4E15-B8F4-A153CE217F5A}" srcOrd="7" destOrd="0" presId="urn:microsoft.com/office/officeart/2008/layout/CircleAccentTimeline"/>
    <dgm:cxn modelId="{23033569-B7E7-4984-923A-67A64FC47E14}" type="presParOf" srcId="{AEA7749E-46D3-4B27-B6D7-B6324D4D40DF}" destId="{6186DB07-33DD-452B-A759-94B1B062F079}" srcOrd="8" destOrd="0" presId="urn:microsoft.com/office/officeart/2008/layout/CircleAccentTimeline"/>
    <dgm:cxn modelId="{90423153-7512-4D59-A4FB-02C01E250A39}" type="presParOf" srcId="{6186DB07-33DD-452B-A759-94B1B062F079}" destId="{206E7AB2-EFDC-4E87-A712-9A55FB85324E}" srcOrd="0" destOrd="0" presId="urn:microsoft.com/office/officeart/2008/layout/CircleAccentTimeline"/>
    <dgm:cxn modelId="{611B1021-DB57-4C34-ADA0-77336C198C14}" type="presParOf" srcId="{6186DB07-33DD-452B-A759-94B1B062F079}" destId="{5A5D3706-3BFF-476A-B67E-5CEB157657FF}" srcOrd="1" destOrd="0" presId="urn:microsoft.com/office/officeart/2008/layout/CircleAccentTimeline"/>
    <dgm:cxn modelId="{E26C921B-34D6-4E22-A22B-1FC6EFBC2630}" type="presParOf" srcId="{6186DB07-33DD-452B-A759-94B1B062F079}" destId="{F9FF4C19-A603-4307-8550-314378CB7A65}" srcOrd="2" destOrd="0" presId="urn:microsoft.com/office/officeart/2008/layout/CircleAccentTimeline"/>
    <dgm:cxn modelId="{38B07728-573C-40C9-912D-34309B060F25}" type="presParOf" srcId="{AEA7749E-46D3-4B27-B6D7-B6324D4D40DF}" destId="{75F72569-DF17-4891-93AF-1E0B3E5CDE42}" srcOrd="9" destOrd="0" presId="urn:microsoft.com/office/officeart/2008/layout/CircleAccentTimeline"/>
    <dgm:cxn modelId="{0409E29E-9D3B-46AF-9D4B-63C487ECB73C}" type="presParOf" srcId="{AEA7749E-46D3-4B27-B6D7-B6324D4D40DF}" destId="{8D8DF978-2187-4A74-908B-FF3EE6262FDF}" srcOrd="10" destOrd="0" presId="urn:microsoft.com/office/officeart/2008/layout/CircleAccentTimeline"/>
    <dgm:cxn modelId="{08571013-3E10-4F88-BF1C-4B9AC865A130}" type="presParOf" srcId="{AEA7749E-46D3-4B27-B6D7-B6324D4D40DF}" destId="{9A3E7DF1-11B4-4AB2-913C-05CE609FB9AF}" srcOrd="11" destOrd="0" presId="urn:microsoft.com/office/officeart/2008/layout/CircleAccentTimeline"/>
    <dgm:cxn modelId="{52CF7291-3060-47EA-ADAF-046287B6884B}" type="presParOf" srcId="{AEA7749E-46D3-4B27-B6D7-B6324D4D40DF}" destId="{1050C9E8-C16B-4E38-BC33-175F83297EC8}" srcOrd="12" destOrd="0" presId="urn:microsoft.com/office/officeart/2008/layout/CircleAccentTimeline"/>
    <dgm:cxn modelId="{C027EA9B-5D0A-4A40-941C-348ED26B65F4}" type="presParOf" srcId="{1050C9E8-C16B-4E38-BC33-175F83297EC8}" destId="{4AB23359-FE1C-401B-9864-7778C2D62ABC}" srcOrd="0" destOrd="0" presId="urn:microsoft.com/office/officeart/2008/layout/CircleAccentTimeline"/>
    <dgm:cxn modelId="{168BC833-D125-49C0-9474-3615EBCEBC56}" type="presParOf" srcId="{1050C9E8-C16B-4E38-BC33-175F83297EC8}" destId="{A3029C6B-1110-45BB-AAB9-50DFA3200E26}" srcOrd="1" destOrd="0" presId="urn:microsoft.com/office/officeart/2008/layout/CircleAccentTimeline"/>
    <dgm:cxn modelId="{EE5F476D-4618-4957-BF2B-7D29336EAFA7}" type="presParOf" srcId="{1050C9E8-C16B-4E38-BC33-175F83297EC8}" destId="{6E7C6D2B-AD35-46F6-8384-EDAFCBE7E153}" srcOrd="2" destOrd="0" presId="urn:microsoft.com/office/officeart/2008/layout/CircleAccentTimeline"/>
    <dgm:cxn modelId="{466BFE93-19DA-4535-A7A5-7EBEFB65EEE4}" type="presParOf" srcId="{AEA7749E-46D3-4B27-B6D7-B6324D4D40DF}" destId="{BAEA625A-02C2-4AF5-95C2-5297685BC354}" srcOrd="13" destOrd="0" presId="urn:microsoft.com/office/officeart/2008/layout/CircleAccentTimeline"/>
    <dgm:cxn modelId="{EBE24DBF-11D0-4FBE-9E74-28D8FD05D0A6}" type="presParOf" srcId="{AEA7749E-46D3-4B27-B6D7-B6324D4D40DF}" destId="{415D08A3-DE9B-4BB3-BE98-0D933F8D2678}" srcOrd="14" destOrd="0" presId="urn:microsoft.com/office/officeart/2008/layout/CircleAccentTimeline"/>
    <dgm:cxn modelId="{0969C4AB-C711-4BE1-85B0-3B0ECF381AAE}" type="presParOf" srcId="{AEA7749E-46D3-4B27-B6D7-B6324D4D40DF}" destId="{EF7F5220-54DF-4E3B-BB70-343286ED6CEB}" srcOrd="15" destOrd="0" presId="urn:microsoft.com/office/officeart/2008/layout/CircleAccentTimeline"/>
    <dgm:cxn modelId="{4A486DB8-D964-4879-AFD0-1F55A5A80021}" type="presParOf" srcId="{AEA7749E-46D3-4B27-B6D7-B6324D4D40DF}" destId="{87C80283-D0F1-4D5F-91B6-881E4D00F57F}" srcOrd="16" destOrd="0" presId="urn:microsoft.com/office/officeart/2008/layout/CircleAccentTimeline"/>
    <dgm:cxn modelId="{781BBD63-1B32-4818-9DB1-AACE9535FD61}" type="presParOf" srcId="{87C80283-D0F1-4D5F-91B6-881E4D00F57F}" destId="{4318F86F-1882-4726-A231-4D44D8FE8078}" srcOrd="0" destOrd="0" presId="urn:microsoft.com/office/officeart/2008/layout/CircleAccentTimeline"/>
    <dgm:cxn modelId="{5C04E37B-2225-4920-AD35-A2DAC4A38B2F}" type="presParOf" srcId="{87C80283-D0F1-4D5F-91B6-881E4D00F57F}" destId="{2B2FA44C-4D17-4BE9-A6B9-0E2999DABCAC}" srcOrd="1" destOrd="0" presId="urn:microsoft.com/office/officeart/2008/layout/CircleAccentTimeline"/>
    <dgm:cxn modelId="{2888588F-809D-4329-A245-5B0E95024976}" type="presParOf" srcId="{87C80283-D0F1-4D5F-91B6-881E4D00F57F}" destId="{B6A74A11-5819-46E7-9F6C-64CDC3A3209F}" srcOrd="2" destOrd="0" presId="urn:microsoft.com/office/officeart/2008/layout/CircleAccentTimeline"/>
    <dgm:cxn modelId="{D58F3F7C-BE89-463D-B963-8812F8F4E94B}" type="presParOf" srcId="{AEA7749E-46D3-4B27-B6D7-B6324D4D40DF}" destId="{161759AF-C5FD-413E-9150-1FA8EABF8640}" srcOrd="17" destOrd="0" presId="urn:microsoft.com/office/officeart/2008/layout/CircleAccentTimeline"/>
    <dgm:cxn modelId="{128EA24A-95E1-4718-A4D3-91DE6843E636}" type="presParOf" srcId="{AEA7749E-46D3-4B27-B6D7-B6324D4D40DF}" destId="{C1E5C812-6C9B-4AB7-ABF5-C32EFBA10CCB}" srcOrd="18" destOrd="0" presId="urn:microsoft.com/office/officeart/2008/layout/CircleAccentTimeline"/>
    <dgm:cxn modelId="{AB79E801-2E58-4E35-97DE-21C1C6EA9EB5}" type="presParOf" srcId="{AEA7749E-46D3-4B27-B6D7-B6324D4D40DF}" destId="{6E98DEC6-BA32-40B9-986A-DB3A088439ED}" srcOrd="19" destOrd="0" presId="urn:microsoft.com/office/officeart/2008/layout/CircleAccentTimeline"/>
    <dgm:cxn modelId="{262893B9-529C-4701-B4E2-6BAE19F055AB}" type="presParOf" srcId="{6E98DEC6-BA32-40B9-986A-DB3A088439ED}" destId="{755CBCDB-3636-4C26-8AC2-FAA77AD048FF}" srcOrd="0" destOrd="0" presId="urn:microsoft.com/office/officeart/2008/layout/CircleAccentTimeline"/>
    <dgm:cxn modelId="{3202FEB1-FD9F-4669-B203-36BACE4446BC}" type="presParOf" srcId="{6E98DEC6-BA32-40B9-986A-DB3A088439ED}" destId="{3409CEC1-CA69-45A4-98C6-BF594CF70905}" srcOrd="1" destOrd="0" presId="urn:microsoft.com/office/officeart/2008/layout/CircleAccentTimeline"/>
    <dgm:cxn modelId="{A49BBB31-7752-433B-B724-4D0CD9D667F8}" type="presParOf" srcId="{6E98DEC6-BA32-40B9-986A-DB3A088439ED}" destId="{EF6882C6-C7A9-4442-9BF6-3053459D7EC2}" srcOrd="2" destOrd="0" presId="urn:microsoft.com/office/officeart/2008/layout/CircleAccentTimeline"/>
    <dgm:cxn modelId="{8579E8EC-00D2-4F4B-BF04-9F1CB86232F3}" type="presParOf" srcId="{AEA7749E-46D3-4B27-B6D7-B6324D4D40DF}" destId="{36A96B06-E94E-4EB3-AFB7-050EA5D79E65}" srcOrd="20" destOrd="0" presId="urn:microsoft.com/office/officeart/2008/layout/CircleAccentTimeline"/>
    <dgm:cxn modelId="{33B29839-C30F-45CC-8EA0-0174DEB4CC14}" type="presParOf" srcId="{AEA7749E-46D3-4B27-B6D7-B6324D4D40DF}" destId="{CBEA58E8-B2E3-4ED0-8036-EF4D48586058}" srcOrd="21" destOrd="0" presId="urn:microsoft.com/office/officeart/2008/layout/CircleAccentTimeline"/>
    <dgm:cxn modelId="{0151297F-B8D8-4534-B1C3-24B8C45038F1}" type="presParOf" srcId="{AEA7749E-46D3-4B27-B6D7-B6324D4D40DF}" destId="{76395D17-4358-45AE-850C-88ECB3F3418E}" srcOrd="22" destOrd="0" presId="urn:microsoft.com/office/officeart/2008/layout/CircleAccentTimeline"/>
    <dgm:cxn modelId="{809E9867-49A6-4B37-959E-0AD63A54D6F7}" type="presParOf" srcId="{AEA7749E-46D3-4B27-B6D7-B6324D4D40DF}" destId="{456D8259-BFE9-41E0-ADF2-92E4B5891501}" srcOrd="23" destOrd="0" presId="urn:microsoft.com/office/officeart/2008/layout/CircleAccentTimeline"/>
    <dgm:cxn modelId="{B228E810-6566-43B5-B981-D0E18FB02E4B}" type="presParOf" srcId="{456D8259-BFE9-41E0-ADF2-92E4B5891501}" destId="{A009620B-54E8-4393-9557-DEB54B759ACA}" srcOrd="0" destOrd="0" presId="urn:microsoft.com/office/officeart/2008/layout/CircleAccentTimeline"/>
    <dgm:cxn modelId="{5B06A147-F6B3-4F5D-AF4C-2E844D81ED44}" type="presParOf" srcId="{456D8259-BFE9-41E0-ADF2-92E4B5891501}" destId="{FBFEDA17-7C5D-431B-98BC-7E7913CACE09}" srcOrd="1" destOrd="0" presId="urn:microsoft.com/office/officeart/2008/layout/CircleAccentTimeline"/>
    <dgm:cxn modelId="{9D30DB17-76CA-4A51-9B81-44DFBEBD3A2E}" type="presParOf" srcId="{456D8259-BFE9-41E0-ADF2-92E4B5891501}" destId="{C570416E-100B-43BC-8521-272F17D47E41}" srcOrd="2" destOrd="0" presId="urn:microsoft.com/office/officeart/2008/layout/CircleAccentTimeline"/>
    <dgm:cxn modelId="{F62490CE-B6C1-43E0-B787-3DB6AACA06BF}" type="presParOf" srcId="{AEA7749E-46D3-4B27-B6D7-B6324D4D40DF}" destId="{2E891980-6DB1-46BD-8F15-0861E10B8589}" srcOrd="24" destOrd="0" presId="urn:microsoft.com/office/officeart/2008/layout/CircleAccentTimeline"/>
    <dgm:cxn modelId="{84EF5AA5-9199-4D75-BADA-A2F5797E73B8}" type="presParOf" srcId="{AEA7749E-46D3-4B27-B6D7-B6324D4D40DF}" destId="{FBFE7E63-1CAB-4774-A6FF-FBEC9B892E0E}" srcOrd="25"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3BF8B8-0686-4CC2-964B-086506FA0337}">
      <dsp:nvSpPr>
        <dsp:cNvPr id="0" name=""/>
        <dsp:cNvSpPr/>
      </dsp:nvSpPr>
      <dsp:spPr>
        <a:xfrm>
          <a:off x="84794" y="0"/>
          <a:ext cx="1280892" cy="1865376"/>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CC0F01-3343-4F65-B61E-41A37C7D7067}">
      <dsp:nvSpPr>
        <dsp:cNvPr id="0" name=""/>
        <dsp:cNvSpPr/>
      </dsp:nvSpPr>
      <dsp:spPr>
        <a:xfrm>
          <a:off x="1219202" y="0"/>
          <a:ext cx="2731008" cy="1865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0" rIns="206248" bIns="206248" numCol="1" spcCol="1270" anchor="ctr" anchorCtr="0">
          <a:noAutofit/>
        </a:bodyPr>
        <a:lstStyle/>
        <a:p>
          <a:pPr lvl="0" algn="l" defTabSz="1289050">
            <a:lnSpc>
              <a:spcPct val="90000"/>
            </a:lnSpc>
            <a:spcBef>
              <a:spcPct val="0"/>
            </a:spcBef>
            <a:spcAft>
              <a:spcPct val="35000"/>
            </a:spcAft>
          </a:pPr>
          <a:r>
            <a:rPr lang="en-US" sz="2900" b="1" kern="1200" dirty="0" smtClean="0">
              <a:solidFill>
                <a:srgbClr val="FF0000"/>
              </a:solidFill>
            </a:rPr>
            <a:t>More proactive flood risk reduction efforts</a:t>
          </a:r>
          <a:endParaRPr lang="en-US" sz="2900" b="1" kern="1200" dirty="0">
            <a:solidFill>
              <a:srgbClr val="FF0000"/>
            </a:solidFill>
          </a:endParaRPr>
        </a:p>
      </dsp:txBody>
      <dsp:txXfrm>
        <a:off x="1219202" y="0"/>
        <a:ext cx="2731008" cy="1865376"/>
      </dsp:txXfrm>
    </dsp:sp>
    <dsp:sp modelId="{6554CE51-7BAF-4A3F-B80E-D83E83865DDF}">
      <dsp:nvSpPr>
        <dsp:cNvPr id="0" name=""/>
        <dsp:cNvSpPr/>
      </dsp:nvSpPr>
      <dsp:spPr>
        <a:xfrm>
          <a:off x="587288" y="2020824"/>
          <a:ext cx="1241512" cy="1865376"/>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C6EB48-7A30-414A-9B26-7B04CE7DEE07}">
      <dsp:nvSpPr>
        <dsp:cNvPr id="0" name=""/>
        <dsp:cNvSpPr/>
      </dsp:nvSpPr>
      <dsp:spPr>
        <a:xfrm>
          <a:off x="1828806" y="2020824"/>
          <a:ext cx="2731008" cy="1865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0" rIns="206248" bIns="206248" numCol="1" spcCol="1270" anchor="ctr" anchorCtr="0">
          <a:noAutofit/>
        </a:bodyPr>
        <a:lstStyle/>
        <a:p>
          <a:pPr lvl="0" algn="l" defTabSz="1289050">
            <a:lnSpc>
              <a:spcPct val="90000"/>
            </a:lnSpc>
            <a:spcBef>
              <a:spcPct val="0"/>
            </a:spcBef>
            <a:spcAft>
              <a:spcPct val="35000"/>
            </a:spcAft>
          </a:pPr>
          <a:r>
            <a:rPr lang="en-US" sz="2900" b="1" kern="1200" dirty="0" smtClean="0">
              <a:solidFill>
                <a:srgbClr val="FF0000"/>
              </a:solidFill>
            </a:rPr>
            <a:t>Lower flood insurance premiums</a:t>
          </a:r>
          <a:endParaRPr lang="en-US" sz="2900" b="1" kern="1200" dirty="0">
            <a:solidFill>
              <a:srgbClr val="FF0000"/>
            </a:solidFill>
          </a:endParaRPr>
        </a:p>
      </dsp:txBody>
      <dsp:txXfrm>
        <a:off x="1828806" y="2020824"/>
        <a:ext cx="2731008" cy="1865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EBE5C-3E5E-4A2E-A669-1C91AA122D73}">
      <dsp:nvSpPr>
        <dsp:cNvPr id="0" name=""/>
        <dsp:cNvSpPr/>
      </dsp:nvSpPr>
      <dsp:spPr>
        <a:xfrm>
          <a:off x="139" y="1203348"/>
          <a:ext cx="995708" cy="995708"/>
        </a:xfrm>
        <a:prstGeom prst="donut">
          <a:avLst>
            <a:gd name="adj" fmla="val 2000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60E18F-5834-4D78-8E34-C0A20BCFDABB}">
      <dsp:nvSpPr>
        <dsp:cNvPr id="0" name=""/>
        <dsp:cNvSpPr/>
      </dsp:nvSpPr>
      <dsp:spPr>
        <a:xfrm rot="17700000">
          <a:off x="350982" y="391642"/>
          <a:ext cx="1237776" cy="596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0" rIns="0" bIns="0" numCol="1" spcCol="1270" anchor="ctr" anchorCtr="0">
          <a:noAutofit/>
        </a:bodyPr>
        <a:lstStyle/>
        <a:p>
          <a:pPr lvl="0" algn="l" defTabSz="844550">
            <a:lnSpc>
              <a:spcPct val="90000"/>
            </a:lnSpc>
            <a:spcBef>
              <a:spcPct val="0"/>
            </a:spcBef>
            <a:spcAft>
              <a:spcPct val="35000"/>
            </a:spcAft>
          </a:pPr>
          <a:r>
            <a:rPr lang="en-US" sz="1900" kern="1200">
              <a:solidFill>
                <a:schemeClr val="bg1"/>
              </a:solidFill>
            </a:rPr>
            <a:t>Join CRS</a:t>
          </a:r>
        </a:p>
      </dsp:txBody>
      <dsp:txXfrm>
        <a:off x="350982" y="391642"/>
        <a:ext cx="1237776" cy="596512"/>
      </dsp:txXfrm>
    </dsp:sp>
    <dsp:sp modelId="{2F3D1FA7-4069-447E-A32A-291BA06C76DD}">
      <dsp:nvSpPr>
        <dsp:cNvPr id="0" name=""/>
        <dsp:cNvSpPr/>
      </dsp:nvSpPr>
      <dsp:spPr>
        <a:xfrm>
          <a:off x="1070849" y="1442784"/>
          <a:ext cx="516835" cy="516835"/>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3B552A-819B-4E49-8D39-84147D9FEFE1}">
      <dsp:nvSpPr>
        <dsp:cNvPr id="0" name=""/>
        <dsp:cNvSpPr/>
      </dsp:nvSpPr>
      <dsp:spPr>
        <a:xfrm rot="17700000">
          <a:off x="458727" y="2162138"/>
          <a:ext cx="1070735" cy="516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a:solidFill>
                <a:schemeClr val="bg1"/>
              </a:solidFill>
            </a:rPr>
            <a:t>Verification Visit</a:t>
          </a:r>
        </a:p>
        <a:p>
          <a:pPr lvl="0" algn="r" defTabSz="400050">
            <a:lnSpc>
              <a:spcPct val="90000"/>
            </a:lnSpc>
            <a:spcBef>
              <a:spcPct val="0"/>
            </a:spcBef>
            <a:spcAft>
              <a:spcPct val="35000"/>
            </a:spcAft>
          </a:pPr>
          <a:endParaRPr lang="en-US" sz="900" kern="1200">
            <a:solidFill>
              <a:schemeClr val="bg1"/>
            </a:solidFill>
          </a:endParaRPr>
        </a:p>
      </dsp:txBody>
      <dsp:txXfrm>
        <a:off x="458727" y="2162138"/>
        <a:ext cx="1070735" cy="516268"/>
      </dsp:txXfrm>
    </dsp:sp>
    <dsp:sp modelId="{0A4F2D3E-A924-45E1-B26C-2F1E5D4AA55B}">
      <dsp:nvSpPr>
        <dsp:cNvPr id="0" name=""/>
        <dsp:cNvSpPr/>
      </dsp:nvSpPr>
      <dsp:spPr>
        <a:xfrm rot="17700000">
          <a:off x="592509" y="336165"/>
          <a:ext cx="1070735" cy="516268"/>
        </a:xfrm>
        <a:prstGeom prst="rect">
          <a:avLst/>
        </a:prstGeom>
        <a:noFill/>
        <a:ln>
          <a:noFill/>
        </a:ln>
        <a:effectLst/>
      </dsp:spPr>
      <dsp:style>
        <a:lnRef idx="0">
          <a:scrgbClr r="0" g="0" b="0"/>
        </a:lnRef>
        <a:fillRef idx="0">
          <a:scrgbClr r="0" g="0" b="0"/>
        </a:fillRef>
        <a:effectRef idx="0">
          <a:scrgbClr r="0" g="0" b="0"/>
        </a:effectRef>
        <a:fontRef idx="minor"/>
      </dsp:style>
    </dsp:sp>
    <dsp:sp modelId="{206E7AB2-EFDC-4E87-A712-9A55FB85324E}">
      <dsp:nvSpPr>
        <dsp:cNvPr id="0" name=""/>
        <dsp:cNvSpPr/>
      </dsp:nvSpPr>
      <dsp:spPr>
        <a:xfrm>
          <a:off x="1662605" y="1442784"/>
          <a:ext cx="516835" cy="516835"/>
        </a:xfrm>
        <a:prstGeom prst="ellips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5D3706-3BFF-476A-B67E-5CEB157657FF}">
      <dsp:nvSpPr>
        <dsp:cNvPr id="0" name=""/>
        <dsp:cNvSpPr/>
      </dsp:nvSpPr>
      <dsp:spPr>
        <a:xfrm rot="17700000">
          <a:off x="1050484" y="2162138"/>
          <a:ext cx="1070735" cy="516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dirty="0">
              <a:solidFill>
                <a:schemeClr val="bg1"/>
              </a:solidFill>
            </a:rPr>
            <a:t>Annual</a:t>
          </a:r>
        </a:p>
        <a:p>
          <a:pPr lvl="0" algn="r" defTabSz="400050">
            <a:lnSpc>
              <a:spcPct val="90000"/>
            </a:lnSpc>
            <a:spcBef>
              <a:spcPct val="0"/>
            </a:spcBef>
            <a:spcAft>
              <a:spcPct val="35000"/>
            </a:spcAft>
          </a:pPr>
          <a:r>
            <a:rPr lang="en-US" sz="900" kern="1200" dirty="0">
              <a:solidFill>
                <a:schemeClr val="bg1"/>
              </a:solidFill>
            </a:rPr>
            <a:t>Recertification</a:t>
          </a:r>
        </a:p>
        <a:p>
          <a:pPr lvl="0" algn="r" defTabSz="400050">
            <a:lnSpc>
              <a:spcPct val="90000"/>
            </a:lnSpc>
            <a:spcBef>
              <a:spcPct val="0"/>
            </a:spcBef>
            <a:spcAft>
              <a:spcPct val="35000"/>
            </a:spcAft>
          </a:pPr>
          <a:endParaRPr lang="en-US" sz="900" kern="1200" dirty="0">
            <a:solidFill>
              <a:schemeClr val="bg1"/>
            </a:solidFill>
          </a:endParaRPr>
        </a:p>
      </dsp:txBody>
      <dsp:txXfrm>
        <a:off x="1050484" y="2162138"/>
        <a:ext cx="1070735" cy="516268"/>
      </dsp:txXfrm>
    </dsp:sp>
    <dsp:sp modelId="{F9FF4C19-A603-4307-8550-314378CB7A65}">
      <dsp:nvSpPr>
        <dsp:cNvPr id="0" name=""/>
        <dsp:cNvSpPr/>
      </dsp:nvSpPr>
      <dsp:spPr>
        <a:xfrm rot="17700000">
          <a:off x="1720828" y="723998"/>
          <a:ext cx="1070735" cy="516268"/>
        </a:xfrm>
        <a:prstGeom prst="rect">
          <a:avLst/>
        </a:prstGeom>
        <a:noFill/>
        <a:ln>
          <a:noFill/>
        </a:ln>
        <a:effectLst/>
      </dsp:spPr>
      <dsp:style>
        <a:lnRef idx="0">
          <a:scrgbClr r="0" g="0" b="0"/>
        </a:lnRef>
        <a:fillRef idx="0">
          <a:scrgbClr r="0" g="0" b="0"/>
        </a:fillRef>
        <a:effectRef idx="0">
          <a:scrgbClr r="0" g="0" b="0"/>
        </a:effectRef>
        <a:fontRef idx="minor"/>
      </dsp:style>
    </dsp:sp>
    <dsp:sp modelId="{4AB23359-FE1C-401B-9864-7778C2D62ABC}">
      <dsp:nvSpPr>
        <dsp:cNvPr id="0" name=""/>
        <dsp:cNvSpPr/>
      </dsp:nvSpPr>
      <dsp:spPr>
        <a:xfrm>
          <a:off x="2254362" y="1442784"/>
          <a:ext cx="516835" cy="516835"/>
        </a:xfrm>
        <a:prstGeom prst="ellips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029C6B-1110-45BB-AAB9-50DFA3200E26}">
      <dsp:nvSpPr>
        <dsp:cNvPr id="0" name=""/>
        <dsp:cNvSpPr/>
      </dsp:nvSpPr>
      <dsp:spPr>
        <a:xfrm rot="17700000">
          <a:off x="1642241" y="2162138"/>
          <a:ext cx="1070735" cy="516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dirty="0">
              <a:solidFill>
                <a:schemeClr val="bg1"/>
              </a:solidFill>
            </a:rPr>
            <a:t>*Annual</a:t>
          </a:r>
        </a:p>
        <a:p>
          <a:pPr lvl="0" algn="r" defTabSz="400050">
            <a:lnSpc>
              <a:spcPct val="90000"/>
            </a:lnSpc>
            <a:spcBef>
              <a:spcPct val="0"/>
            </a:spcBef>
            <a:spcAft>
              <a:spcPct val="35000"/>
            </a:spcAft>
          </a:pPr>
          <a:r>
            <a:rPr lang="en-US" sz="900" kern="1200" dirty="0">
              <a:solidFill>
                <a:schemeClr val="bg1"/>
              </a:solidFill>
            </a:rPr>
            <a:t>Recertification</a:t>
          </a:r>
        </a:p>
      </dsp:txBody>
      <dsp:txXfrm>
        <a:off x="1642241" y="2162138"/>
        <a:ext cx="1070735" cy="516268"/>
      </dsp:txXfrm>
    </dsp:sp>
    <dsp:sp modelId="{6E7C6D2B-AD35-46F6-8384-EDAFCBE7E153}">
      <dsp:nvSpPr>
        <dsp:cNvPr id="0" name=""/>
        <dsp:cNvSpPr/>
      </dsp:nvSpPr>
      <dsp:spPr>
        <a:xfrm rot="17700000">
          <a:off x="2312584" y="723998"/>
          <a:ext cx="1070735" cy="516268"/>
        </a:xfrm>
        <a:prstGeom prst="rect">
          <a:avLst/>
        </a:prstGeom>
        <a:noFill/>
        <a:ln>
          <a:noFill/>
        </a:ln>
        <a:effectLst/>
      </dsp:spPr>
      <dsp:style>
        <a:lnRef idx="0">
          <a:scrgbClr r="0" g="0" b="0"/>
        </a:lnRef>
        <a:fillRef idx="0">
          <a:scrgbClr r="0" g="0" b="0"/>
        </a:fillRef>
        <a:effectRef idx="0">
          <a:scrgbClr r="0" g="0" b="0"/>
        </a:effectRef>
        <a:fontRef idx="minor"/>
      </dsp:style>
    </dsp:sp>
    <dsp:sp modelId="{4318F86F-1882-4726-A231-4D44D8FE8078}">
      <dsp:nvSpPr>
        <dsp:cNvPr id="0" name=""/>
        <dsp:cNvSpPr/>
      </dsp:nvSpPr>
      <dsp:spPr>
        <a:xfrm>
          <a:off x="2846119" y="1442784"/>
          <a:ext cx="516835" cy="516835"/>
        </a:xfrm>
        <a:prstGeom prst="ellips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2FA44C-4D17-4BE9-A6B9-0E2999DABCAC}">
      <dsp:nvSpPr>
        <dsp:cNvPr id="0" name=""/>
        <dsp:cNvSpPr/>
      </dsp:nvSpPr>
      <dsp:spPr>
        <a:xfrm rot="17700000">
          <a:off x="2233997" y="2162138"/>
          <a:ext cx="1070735" cy="516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a:solidFill>
                <a:schemeClr val="bg1"/>
              </a:solidFill>
            </a:rPr>
            <a:t>Annual</a:t>
          </a:r>
        </a:p>
        <a:p>
          <a:pPr lvl="0" algn="r" defTabSz="400050">
            <a:lnSpc>
              <a:spcPct val="90000"/>
            </a:lnSpc>
            <a:spcBef>
              <a:spcPct val="0"/>
            </a:spcBef>
            <a:spcAft>
              <a:spcPct val="35000"/>
            </a:spcAft>
          </a:pPr>
          <a:r>
            <a:rPr lang="en-US" sz="900" kern="1200">
              <a:solidFill>
                <a:schemeClr val="bg1"/>
              </a:solidFill>
            </a:rPr>
            <a:t>Recertification</a:t>
          </a:r>
        </a:p>
      </dsp:txBody>
      <dsp:txXfrm>
        <a:off x="2233997" y="2162138"/>
        <a:ext cx="1070735" cy="516268"/>
      </dsp:txXfrm>
    </dsp:sp>
    <dsp:sp modelId="{B6A74A11-5819-46E7-9F6C-64CDC3A3209F}">
      <dsp:nvSpPr>
        <dsp:cNvPr id="0" name=""/>
        <dsp:cNvSpPr/>
      </dsp:nvSpPr>
      <dsp:spPr>
        <a:xfrm rot="17700000">
          <a:off x="2904341" y="723998"/>
          <a:ext cx="1070735" cy="516268"/>
        </a:xfrm>
        <a:prstGeom prst="rect">
          <a:avLst/>
        </a:prstGeom>
        <a:noFill/>
        <a:ln>
          <a:noFill/>
        </a:ln>
        <a:effectLst/>
      </dsp:spPr>
      <dsp:style>
        <a:lnRef idx="0">
          <a:scrgbClr r="0" g="0" b="0"/>
        </a:lnRef>
        <a:fillRef idx="0">
          <a:scrgbClr r="0" g="0" b="0"/>
        </a:fillRef>
        <a:effectRef idx="0">
          <a:scrgbClr r="0" g="0" b="0"/>
        </a:effectRef>
        <a:fontRef idx="minor"/>
      </dsp:style>
    </dsp:sp>
    <dsp:sp modelId="{755CBCDB-3636-4C26-8AC2-FAA77AD048FF}">
      <dsp:nvSpPr>
        <dsp:cNvPr id="0" name=""/>
        <dsp:cNvSpPr/>
      </dsp:nvSpPr>
      <dsp:spPr>
        <a:xfrm>
          <a:off x="3437955" y="1203348"/>
          <a:ext cx="995708" cy="995708"/>
        </a:xfrm>
        <a:prstGeom prst="donut">
          <a:avLst>
            <a:gd name="adj" fmla="val 20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09CEC1-CA69-45A4-98C6-BF594CF70905}">
      <dsp:nvSpPr>
        <dsp:cNvPr id="0" name=""/>
        <dsp:cNvSpPr/>
      </dsp:nvSpPr>
      <dsp:spPr>
        <a:xfrm rot="17700000">
          <a:off x="3788798" y="391642"/>
          <a:ext cx="1237776" cy="596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0" rIns="0" bIns="0" numCol="1" spcCol="1270" anchor="ctr" anchorCtr="0">
          <a:noAutofit/>
        </a:bodyPr>
        <a:lstStyle/>
        <a:p>
          <a:pPr lvl="0" algn="l" defTabSz="844550">
            <a:lnSpc>
              <a:spcPct val="90000"/>
            </a:lnSpc>
            <a:spcBef>
              <a:spcPct val="0"/>
            </a:spcBef>
            <a:spcAft>
              <a:spcPct val="35000"/>
            </a:spcAft>
          </a:pPr>
          <a:r>
            <a:rPr lang="en-US" sz="1900" kern="1200" dirty="0">
              <a:solidFill>
                <a:schemeClr val="bg1"/>
              </a:solidFill>
            </a:rPr>
            <a:t>5-Year Cycle Verification </a:t>
          </a:r>
        </a:p>
      </dsp:txBody>
      <dsp:txXfrm>
        <a:off x="3788798" y="391642"/>
        <a:ext cx="1237776" cy="596512"/>
      </dsp:txXfrm>
    </dsp:sp>
    <dsp:sp modelId="{A009620B-54E8-4393-9557-DEB54B759ACA}">
      <dsp:nvSpPr>
        <dsp:cNvPr id="0" name=""/>
        <dsp:cNvSpPr/>
      </dsp:nvSpPr>
      <dsp:spPr>
        <a:xfrm>
          <a:off x="4508665" y="1442784"/>
          <a:ext cx="516835" cy="516835"/>
        </a:xfrm>
        <a:prstGeom prst="ellips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FEDA17-7C5D-431B-98BC-7E7913CACE09}">
      <dsp:nvSpPr>
        <dsp:cNvPr id="0" name=""/>
        <dsp:cNvSpPr/>
      </dsp:nvSpPr>
      <dsp:spPr>
        <a:xfrm rot="17700000">
          <a:off x="3896543" y="2162138"/>
          <a:ext cx="1070735" cy="516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lvl="0" algn="r" defTabSz="400050">
            <a:lnSpc>
              <a:spcPct val="90000"/>
            </a:lnSpc>
            <a:spcBef>
              <a:spcPct val="0"/>
            </a:spcBef>
            <a:spcAft>
              <a:spcPct val="35000"/>
            </a:spcAft>
          </a:pPr>
          <a:r>
            <a:rPr lang="en-US" sz="900" kern="1200">
              <a:solidFill>
                <a:schemeClr val="bg1"/>
              </a:solidFill>
            </a:rPr>
            <a:t>Annual</a:t>
          </a:r>
        </a:p>
        <a:p>
          <a:pPr lvl="0" algn="r" defTabSz="400050">
            <a:lnSpc>
              <a:spcPct val="90000"/>
            </a:lnSpc>
            <a:spcBef>
              <a:spcPct val="0"/>
            </a:spcBef>
            <a:spcAft>
              <a:spcPct val="35000"/>
            </a:spcAft>
          </a:pPr>
          <a:r>
            <a:rPr lang="en-US" sz="900" kern="1200">
              <a:solidFill>
                <a:schemeClr val="bg1"/>
              </a:solidFill>
            </a:rPr>
            <a:t>Recertification</a:t>
          </a:r>
        </a:p>
      </dsp:txBody>
      <dsp:txXfrm>
        <a:off x="3896543" y="2162138"/>
        <a:ext cx="1070735" cy="516268"/>
      </dsp:txXfrm>
    </dsp:sp>
    <dsp:sp modelId="{C570416E-100B-43BC-8521-272F17D47E41}">
      <dsp:nvSpPr>
        <dsp:cNvPr id="0" name=""/>
        <dsp:cNvSpPr/>
      </dsp:nvSpPr>
      <dsp:spPr>
        <a:xfrm rot="17700000">
          <a:off x="4566887" y="723998"/>
          <a:ext cx="1070735" cy="51626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663B42-D94B-48BC-88C8-BA53347D8475}" type="datetimeFigureOut">
              <a:rPr lang="en-US" smtClean="0"/>
              <a:t>5/26/2016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62EAB3-97F6-4F8B-B164-12114DF83F67}" type="slidenum">
              <a:rPr lang="en-US" smtClean="0"/>
              <a:t>‹#›</a:t>
            </a:fld>
            <a:endParaRPr lang="en-US"/>
          </a:p>
        </p:txBody>
      </p:sp>
    </p:spTree>
    <p:extLst>
      <p:ext uri="{BB962C8B-B14F-4D97-AF65-F5344CB8AC3E}">
        <p14:creationId xmlns:p14="http://schemas.microsoft.com/office/powerpoint/2010/main" val="2147194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PowerPoint is intended</a:t>
            </a:r>
            <a:r>
              <a:rPr lang="en-US" baseline="0" dirty="0" smtClean="0"/>
              <a:t> for presentation to community leadership officials, such as the Mayor, City Council, or County Board of Commissioners by the community’s Floodplain Administrator.  Extensive explanation of the contents of each slide is included in the Notes section for each slide.</a:t>
            </a:r>
          </a:p>
          <a:p>
            <a:endParaRPr lang="en-US" baseline="0" dirty="0" smtClean="0"/>
          </a:p>
          <a:p>
            <a:r>
              <a:rPr lang="en-US" baseline="0" dirty="0" smtClean="0"/>
              <a:t>This presentation assumes that the Floodplain Administrator, or the person giving the presentation, has reviewed the CWCB’s CRS website, and using the tools provided there (Flowchart and Quick Check), determined that joining the CRS may be an option for the community.   Slides towards the end of the presentation contain information resulting from those considerations.  </a:t>
            </a:r>
            <a:endParaRPr lang="en-US" dirty="0"/>
          </a:p>
        </p:txBody>
      </p:sp>
      <p:sp>
        <p:nvSpPr>
          <p:cNvPr id="4" name="Slide Number Placeholder 3"/>
          <p:cNvSpPr>
            <a:spLocks noGrp="1"/>
          </p:cNvSpPr>
          <p:nvPr>
            <p:ph type="sldNum" sz="quarter" idx="10"/>
          </p:nvPr>
        </p:nvSpPr>
        <p:spPr/>
        <p:txBody>
          <a:bodyPr/>
          <a:lstStyle/>
          <a:p>
            <a:fld id="{7162EAB3-97F6-4F8B-B164-12114DF83F67}" type="slidenum">
              <a:rPr lang="en-US" smtClean="0"/>
              <a:t>1</a:t>
            </a:fld>
            <a:endParaRPr lang="en-US"/>
          </a:p>
        </p:txBody>
      </p:sp>
    </p:spTree>
    <p:extLst>
      <p:ext uri="{BB962C8B-B14F-4D97-AF65-F5344CB8AC3E}">
        <p14:creationId xmlns:p14="http://schemas.microsoft.com/office/powerpoint/2010/main" val="471981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PRESENTER:  Replace red text with appropriate information for your community.</a:t>
            </a:r>
          </a:p>
          <a:p>
            <a:endParaRPr lang="en-US" dirty="0" smtClean="0"/>
          </a:p>
          <a:p>
            <a:r>
              <a:rPr lang="en-US" dirty="0" smtClean="0"/>
              <a:t>To become</a:t>
            </a:r>
            <a:r>
              <a:rPr lang="en-US" baseline="0" dirty="0" smtClean="0"/>
              <a:t> and continue to be a Class 9 or better, a community must meet the following:</a:t>
            </a:r>
          </a:p>
          <a:p>
            <a:endParaRPr lang="en-US" baseline="0" dirty="0" smtClean="0"/>
          </a:p>
          <a:p>
            <a:pPr marL="228600" indent="-228600">
              <a:buFont typeface="+mj-lt"/>
              <a:buAutoNum type="arabicPeriod" startAt="5"/>
            </a:pPr>
            <a:r>
              <a:rPr lang="en-US" baseline="0" dirty="0" smtClean="0"/>
              <a:t>The community must maintain all flood insurance policies that it has been required to carry on properties owned by the community. The community’s chief executive officer signs the verification visit cover sheet, which includes a statement that the signer certifies that the community has all the flood insurance policies that it has been required to maintain on properties owned by the community.</a:t>
            </a:r>
          </a:p>
          <a:p>
            <a:pPr marL="228600" indent="-228600">
              <a:buAutoNum type="arabicPeriod" startAt="5"/>
            </a:pPr>
            <a:endParaRPr lang="en-US" baseline="0" dirty="0" smtClean="0"/>
          </a:p>
          <a:p>
            <a:pPr marL="228600" indent="-228600">
              <a:buAutoNum type="arabicPeriod" startAt="5"/>
            </a:pPr>
            <a:r>
              <a:rPr lang="en-US" baseline="0" dirty="0" smtClean="0"/>
              <a:t>Demonstrate enough points to warrant a Class 9.</a:t>
            </a:r>
            <a:endParaRPr lang="en-US" dirty="0"/>
          </a:p>
        </p:txBody>
      </p:sp>
      <p:sp>
        <p:nvSpPr>
          <p:cNvPr id="4" name="Slide Number Placeholder 3"/>
          <p:cNvSpPr>
            <a:spLocks noGrp="1"/>
          </p:cNvSpPr>
          <p:nvPr>
            <p:ph type="sldNum" sz="quarter" idx="10"/>
          </p:nvPr>
        </p:nvSpPr>
        <p:spPr/>
        <p:txBody>
          <a:bodyPr/>
          <a:lstStyle/>
          <a:p>
            <a:fld id="{7162EAB3-97F6-4F8B-B164-12114DF83F67}" type="slidenum">
              <a:rPr lang="en-US" smtClean="0"/>
              <a:t>10</a:t>
            </a:fld>
            <a:endParaRPr lang="en-US"/>
          </a:p>
        </p:txBody>
      </p:sp>
    </p:spTree>
    <p:extLst>
      <p:ext uri="{BB962C8B-B14F-4D97-AF65-F5344CB8AC3E}">
        <p14:creationId xmlns:p14="http://schemas.microsoft.com/office/powerpoint/2010/main" val="1985917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solidFill>
                  <a:schemeClr val="bg1"/>
                </a:solidFill>
              </a:rPr>
              <a:t>A letter of interest that: </a:t>
            </a:r>
          </a:p>
          <a:p>
            <a:endParaRPr lang="en-US" dirty="0" smtClean="0">
              <a:solidFill>
                <a:schemeClr val="bg1"/>
              </a:solidFill>
            </a:endParaRPr>
          </a:p>
          <a:p>
            <a:pPr fontAlgn="t"/>
            <a:r>
              <a:rPr lang="en-US" sz="1200" b="0" i="0" kern="1200" dirty="0" smtClean="0">
                <a:solidFill>
                  <a:schemeClr val="bg1"/>
                </a:solidFill>
                <a:effectLst/>
                <a:latin typeface="+mn-lt"/>
                <a:ea typeface="+mn-ea"/>
                <a:cs typeface="+mn-cs"/>
              </a:rPr>
              <a:t>States that the community is interested in joining the CRS. Designates the community’s CRS Coordinator.</a:t>
            </a:r>
          </a:p>
          <a:p>
            <a:pPr fontAlgn="t"/>
            <a:r>
              <a:rPr lang="en-US" sz="1200" b="0" i="0" kern="1200" dirty="0" smtClean="0">
                <a:solidFill>
                  <a:schemeClr val="bg1"/>
                </a:solidFill>
                <a:effectLst/>
                <a:latin typeface="+mn-lt"/>
                <a:ea typeface="+mn-ea"/>
                <a:cs typeface="+mn-cs"/>
              </a:rPr>
              <a:t>States that the community will cooperate with the verification process.</a:t>
            </a:r>
          </a:p>
          <a:p>
            <a:pPr fontAlgn="t"/>
            <a:r>
              <a:rPr lang="en-US" sz="1200" b="0" i="0" kern="1200" dirty="0" smtClean="0">
                <a:solidFill>
                  <a:schemeClr val="bg1"/>
                </a:solidFill>
                <a:effectLst/>
                <a:latin typeface="+mn-lt"/>
                <a:ea typeface="+mn-ea"/>
                <a:cs typeface="+mn-cs"/>
              </a:rPr>
              <a:t>The letter is signed by the community’s chief executive officer (CEO)</a:t>
            </a:r>
          </a:p>
          <a:p>
            <a:pPr fontAlgn="t"/>
            <a:endParaRPr lang="en-US" sz="1200" b="0" i="0" kern="1200" dirty="0" smtClean="0">
              <a:solidFill>
                <a:schemeClr val="bg1"/>
              </a:solidFill>
              <a:effectLst/>
              <a:latin typeface="+mn-lt"/>
              <a:ea typeface="+mn-ea"/>
              <a:cs typeface="+mn-cs"/>
            </a:endParaRPr>
          </a:p>
          <a:p>
            <a:pPr fontAlgn="t"/>
            <a:endParaRPr lang="en-US" sz="1200" b="0" i="0" kern="1200" dirty="0" smtClean="0">
              <a:solidFill>
                <a:schemeClr val="bg1"/>
              </a:solidFill>
              <a:effectLst/>
              <a:latin typeface="+mn-lt"/>
              <a:ea typeface="+mn-ea"/>
              <a:cs typeface="+mn-cs"/>
            </a:endParaRPr>
          </a:p>
          <a:p>
            <a:endParaRPr lang="en-US" dirty="0" smtClean="0">
              <a:solidFill>
                <a:schemeClr val="bg1"/>
              </a:solidFill>
            </a:endParaRPr>
          </a:p>
          <a:p>
            <a:endParaRPr lang="en-US" baseline="0" dirty="0">
              <a:solidFill>
                <a:schemeClr val="bg1"/>
              </a:solidFill>
            </a:endParaRPr>
          </a:p>
          <a:p>
            <a:endParaRPr lang="en-US" baseline="0" dirty="0" smtClean="0">
              <a:solidFill>
                <a:schemeClr val="bg1"/>
              </a:solidFill>
            </a:endParaRPr>
          </a:p>
        </p:txBody>
      </p:sp>
      <p:sp>
        <p:nvSpPr>
          <p:cNvPr id="4" name="Slide Number Placeholder 3"/>
          <p:cNvSpPr>
            <a:spLocks noGrp="1"/>
          </p:cNvSpPr>
          <p:nvPr>
            <p:ph type="sldNum" sz="quarter" idx="10"/>
          </p:nvPr>
        </p:nvSpPr>
        <p:spPr/>
        <p:txBody>
          <a:bodyPr/>
          <a:lstStyle/>
          <a:p>
            <a:fld id="{7162EAB3-97F6-4F8B-B164-12114DF83F67}" type="slidenum">
              <a:rPr lang="en-US" smtClean="0"/>
              <a:t>11</a:t>
            </a:fld>
            <a:endParaRPr lang="en-US"/>
          </a:p>
        </p:txBody>
      </p:sp>
    </p:spTree>
    <p:extLst>
      <p:ext uri="{BB962C8B-B14F-4D97-AF65-F5344CB8AC3E}">
        <p14:creationId xmlns:p14="http://schemas.microsoft.com/office/powerpoint/2010/main" val="1348189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NFIP’s CRS is a voluntary incentive program that recognizes communities for implementing floodplain management practices that exceed the Federal minimum requirements of the NFIP to provide protection from flooding.</a:t>
            </a:r>
          </a:p>
          <a:p>
            <a:endParaRPr lang="en-US" baseline="0" dirty="0" smtClean="0"/>
          </a:p>
          <a:p>
            <a:r>
              <a:rPr lang="en-US" baseline="0" dirty="0" smtClean="0"/>
              <a:t>Participation in the CRS is voluntary. By participating, communities earn credit points that determine classifications. </a:t>
            </a:r>
          </a:p>
        </p:txBody>
      </p:sp>
      <p:sp>
        <p:nvSpPr>
          <p:cNvPr id="4" name="Slide Number Placeholder 3"/>
          <p:cNvSpPr>
            <a:spLocks noGrp="1"/>
          </p:cNvSpPr>
          <p:nvPr>
            <p:ph type="sldNum" sz="quarter" idx="10"/>
          </p:nvPr>
        </p:nvSpPr>
        <p:spPr/>
        <p:txBody>
          <a:bodyPr/>
          <a:lstStyle/>
          <a:p>
            <a:fld id="{7162EAB3-97F6-4F8B-B164-12114DF83F67}" type="slidenum">
              <a:rPr lang="en-US" smtClean="0"/>
              <a:t>2</a:t>
            </a:fld>
            <a:endParaRPr lang="en-US"/>
          </a:p>
        </p:txBody>
      </p:sp>
    </p:spTree>
    <p:extLst>
      <p:ext uri="{BB962C8B-B14F-4D97-AF65-F5344CB8AC3E}">
        <p14:creationId xmlns:p14="http://schemas.microsoft.com/office/powerpoint/2010/main" val="2809374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are 10 CRS Classes: Class 1 requires the most credit points and provides the largest flood insurance premium reduction for policyholders located within the Special Flood Hazard Area (45%), while Class 10 means the community does not participate in the CRS or has not earned the minimum required credit points, and residents receive no premium reduction. </a:t>
            </a:r>
            <a:endParaRPr lang="en-US" dirty="0"/>
          </a:p>
        </p:txBody>
      </p:sp>
      <p:sp>
        <p:nvSpPr>
          <p:cNvPr id="4" name="Slide Number Placeholder 3"/>
          <p:cNvSpPr>
            <a:spLocks noGrp="1"/>
          </p:cNvSpPr>
          <p:nvPr>
            <p:ph type="sldNum" sz="quarter" idx="10"/>
          </p:nvPr>
        </p:nvSpPr>
        <p:spPr/>
        <p:txBody>
          <a:bodyPr/>
          <a:lstStyle/>
          <a:p>
            <a:fld id="{7162EAB3-97F6-4F8B-B164-12114DF83F67}" type="slidenum">
              <a:rPr lang="en-US" smtClean="0"/>
              <a:t>3</a:t>
            </a:fld>
            <a:endParaRPr lang="en-US"/>
          </a:p>
        </p:txBody>
      </p:sp>
    </p:spTree>
    <p:extLst>
      <p:ext uri="{BB962C8B-B14F-4D97-AF65-F5344CB8AC3E}">
        <p14:creationId xmlns:p14="http://schemas.microsoft.com/office/powerpoint/2010/main" val="1493699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t>
            </a:r>
            <a:r>
              <a:rPr lang="en-US" baseline="0" dirty="0" smtClean="0"/>
              <a:t>he CRS provides both incentives and tools to further the </a:t>
            </a:r>
            <a:r>
              <a:rPr lang="en-US" dirty="0" smtClean="0"/>
              <a:t>NFIP’s goals</a:t>
            </a:r>
            <a:r>
              <a:rPr lang="en-US" baseline="0" dirty="0" smtClean="0"/>
              <a:t> </a:t>
            </a:r>
            <a:r>
              <a:rPr lang="en-US" dirty="0" smtClean="0"/>
              <a:t>to provide insurance to property owners, to encourage flood loss reduction activities by communities, and to save taxpayers’ money. </a:t>
            </a:r>
            <a:r>
              <a:rPr lang="en-US" baseline="0" dirty="0" smtClean="0"/>
              <a:t>In exchange for a community’s proactive efforts to reduce flood risk, policyholders can receive reduced flood insurance premiums for buildings in the community. These reduced premiums reflect the reduced flood risk resulting from community efforts toward achieving the three CRS goals: </a:t>
            </a:r>
          </a:p>
          <a:p>
            <a:endParaRPr lang="en-US" baseline="0" dirty="0" smtClean="0"/>
          </a:p>
          <a:p>
            <a:r>
              <a:rPr lang="en-US" baseline="0" dirty="0" smtClean="0"/>
              <a:t>Goal 1: The CRS supports the NFIP by encouraging communities to work toward minimizing flood losses both inside and outside of mapped floodplains by:</a:t>
            </a:r>
          </a:p>
          <a:p>
            <a:pPr marL="171450" indent="-171450">
              <a:buFont typeface="Arial" panose="020B0604020202020204" pitchFamily="34" charset="0"/>
              <a:buChar char="•"/>
            </a:pPr>
            <a:r>
              <a:rPr lang="en-US" baseline="0" dirty="0" smtClean="0"/>
              <a:t>Reducing the exposure of existing buildings to flood damage, especially properties that are subject to repetitive flood losses. </a:t>
            </a:r>
          </a:p>
          <a:p>
            <a:pPr marL="171450" indent="-171450">
              <a:buFont typeface="Arial" panose="020B0604020202020204" pitchFamily="34" charset="0"/>
              <a:buChar char="•"/>
            </a:pPr>
            <a:r>
              <a:rPr lang="en-US" baseline="0" dirty="0" smtClean="0"/>
              <a:t>Protecting new buildings and their contents from known and future local flood hazards.</a:t>
            </a:r>
          </a:p>
          <a:p>
            <a:pPr marL="0" indent="0">
              <a:buFont typeface="Arial" panose="020B0604020202020204" pitchFamily="34" charset="0"/>
              <a:buNone/>
            </a:pPr>
            <a:endParaRPr lang="en-US" baseline="0" dirty="0" smtClean="0"/>
          </a:p>
          <a:p>
            <a:r>
              <a:rPr lang="en-US" baseline="0" dirty="0" smtClean="0"/>
              <a:t>Standards higher than the NFIP’s minimums may be needed to accomplish these tasks. The CRS encourages communities to map and provide regulatory flood data for all their flood hazards, to use that data in their programs and to share it with all users and inquirers.</a:t>
            </a:r>
          </a:p>
          <a:p>
            <a:endParaRPr lang="en-US" baseline="0" dirty="0" smtClean="0"/>
          </a:p>
          <a:p>
            <a:r>
              <a:rPr lang="en-US" baseline="0" dirty="0" smtClean="0"/>
              <a:t>Goal 2: The CRS recognizes communities whose activities generate information that enables accurate actuarial rating of flood insurance policies. Communities are encouraged to:</a:t>
            </a:r>
          </a:p>
          <a:p>
            <a:pPr marL="171450" indent="-171450">
              <a:buFont typeface="Arial" panose="020B0604020202020204" pitchFamily="34" charset="0"/>
              <a:buChar char="•"/>
            </a:pPr>
            <a:r>
              <a:rPr lang="en-US" baseline="0" dirty="0" smtClean="0"/>
              <a:t>Implement mapping and information programs to help assess individual property risk and reduce repetitive flood losses. </a:t>
            </a:r>
          </a:p>
          <a:p>
            <a:pPr marL="171450" indent="-171450">
              <a:buFont typeface="Arial" panose="020B0604020202020204" pitchFamily="34" charset="0"/>
              <a:buChar char="•"/>
            </a:pPr>
            <a:r>
              <a:rPr lang="en-US" baseline="0" dirty="0" smtClean="0"/>
              <a:t>Help expand the policy base by making their residents aware of their flood risk so that they purchase and maintain flood insurance policies.</a:t>
            </a:r>
          </a:p>
          <a:p>
            <a:endParaRPr lang="en-US" baseline="0" dirty="0" smtClean="0"/>
          </a:p>
          <a:p>
            <a:r>
              <a:rPr lang="en-US" baseline="0" dirty="0" smtClean="0"/>
              <a:t>Goal 3: The CRS encourages communities to implement comprehensive local floodplain management programs using all available tools. Such comprehensive programs usually include efforts beyond those strictly geared towards the protection of insurable property. The CRS recognizes local efforts that:</a:t>
            </a:r>
          </a:p>
          <a:p>
            <a:pPr marL="171450" indent="-171450">
              <a:buFont typeface="Arial" panose="020B0604020202020204" pitchFamily="34" charset="0"/>
              <a:buChar char="•"/>
            </a:pPr>
            <a:r>
              <a:rPr lang="en-US" baseline="0" dirty="0" smtClean="0"/>
              <a:t>Protect lives</a:t>
            </a:r>
          </a:p>
          <a:p>
            <a:pPr marL="171450" indent="-171450">
              <a:buFont typeface="Arial" panose="020B0604020202020204" pitchFamily="34" charset="0"/>
              <a:buChar char="•"/>
            </a:pPr>
            <a:r>
              <a:rPr lang="en-US" baseline="0" dirty="0" smtClean="0"/>
              <a:t>Further public health, safety, and welfare</a:t>
            </a:r>
          </a:p>
          <a:p>
            <a:pPr marL="171450" indent="-171450">
              <a:buFont typeface="Arial" panose="020B0604020202020204" pitchFamily="34" charset="0"/>
              <a:buChar char="•"/>
            </a:pPr>
            <a:r>
              <a:rPr lang="en-US" baseline="0" dirty="0" smtClean="0"/>
              <a:t>Minimize damage and disruption to infrastructure and critical facilities</a:t>
            </a:r>
          </a:p>
          <a:p>
            <a:pPr marL="171450" indent="-171450">
              <a:buFont typeface="Arial" panose="020B0604020202020204" pitchFamily="34" charset="0"/>
              <a:buChar char="•"/>
            </a:pPr>
            <a:r>
              <a:rPr lang="en-US" baseline="0" dirty="0" smtClean="0"/>
              <a:t>Preserve and restore the natural functions and resources of floodplains and coastal areas</a:t>
            </a:r>
          </a:p>
          <a:p>
            <a:pPr marL="171450" indent="-171450">
              <a:buFont typeface="Arial" panose="020B0604020202020204" pitchFamily="34" charset="0"/>
              <a:buChar char="•"/>
            </a:pPr>
            <a:r>
              <a:rPr lang="en-US" baseline="0" dirty="0" smtClean="0"/>
              <a:t>Ensure that new development does not cause adverse impacts elsewhere in the watershed or on other properties</a:t>
            </a:r>
          </a:p>
          <a:p>
            <a:pPr marL="0" indent="0">
              <a:buFont typeface="Arial" panose="020B0604020202020204" pitchFamily="34" charset="0"/>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trike="noStrike" baseline="0" dirty="0" smtClean="0">
                <a:effectLst/>
              </a:rPr>
              <a:t>A comprehensive approach includes planning, public information, regulations, financial support, open space protection, public work activities, emergency management, and other appropriate techniques.  </a:t>
            </a:r>
          </a:p>
        </p:txBody>
      </p:sp>
      <p:sp>
        <p:nvSpPr>
          <p:cNvPr id="4" name="Slide Number Placeholder 3"/>
          <p:cNvSpPr>
            <a:spLocks noGrp="1"/>
          </p:cNvSpPr>
          <p:nvPr>
            <p:ph type="sldNum" sz="quarter" idx="10"/>
          </p:nvPr>
        </p:nvSpPr>
        <p:spPr/>
        <p:txBody>
          <a:bodyPr/>
          <a:lstStyle/>
          <a:p>
            <a:fld id="{7162EAB3-97F6-4F8B-B164-12114DF83F67}" type="slidenum">
              <a:rPr lang="en-US" smtClean="0"/>
              <a:t>4</a:t>
            </a:fld>
            <a:endParaRPr lang="en-US"/>
          </a:p>
        </p:txBody>
      </p:sp>
    </p:spTree>
    <p:extLst>
      <p:ext uri="{BB962C8B-B14F-4D97-AF65-F5344CB8AC3E}">
        <p14:creationId xmlns:p14="http://schemas.microsoft.com/office/powerpoint/2010/main" val="4285132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Participating in the CRS enables communities to:</a:t>
            </a:r>
          </a:p>
          <a:p>
            <a:pPr marL="171450" indent="-171450">
              <a:buFont typeface="Arial" panose="020B0604020202020204" pitchFamily="34" charset="0"/>
              <a:buChar char="•"/>
            </a:pPr>
            <a:r>
              <a:rPr lang="en-US" dirty="0" smtClean="0"/>
              <a:t>Lower</a:t>
            </a:r>
            <a:r>
              <a:rPr lang="en-US" baseline="0" dirty="0" smtClean="0"/>
              <a:t> flood insurance premiums so that more money stays in the community</a:t>
            </a:r>
          </a:p>
          <a:p>
            <a:pPr marL="171450" indent="-171450">
              <a:buFont typeface="Arial" panose="020B0604020202020204" pitchFamily="34" charset="0"/>
              <a:buChar char="•"/>
            </a:pPr>
            <a:r>
              <a:rPr lang="en-US" baseline="0" dirty="0" smtClean="0"/>
              <a:t>Ensure residents are reminded every time they pay their reduced flood insurance premium that their community is working to protect them from flood losses</a:t>
            </a:r>
          </a:p>
          <a:p>
            <a:pPr marL="171450" indent="-171450">
              <a:buFont typeface="Arial" panose="020B0604020202020204" pitchFamily="34" charset="0"/>
              <a:buChar char="•"/>
            </a:pPr>
            <a:r>
              <a:rPr lang="en-US" baseline="0" dirty="0" smtClean="0"/>
              <a:t>Enhance public safety</a:t>
            </a:r>
          </a:p>
          <a:p>
            <a:pPr marL="171450" indent="-171450">
              <a:buFont typeface="Arial" panose="020B0604020202020204" pitchFamily="34" charset="0"/>
              <a:buChar char="•"/>
            </a:pPr>
            <a:r>
              <a:rPr lang="en-US" baseline="0" dirty="0" smtClean="0"/>
              <a:t>Reduce damage to property and public infrastructure</a:t>
            </a:r>
          </a:p>
          <a:p>
            <a:pPr marL="171450" indent="-171450">
              <a:buFont typeface="Arial" panose="020B0604020202020204" pitchFamily="34" charset="0"/>
              <a:buChar char="•"/>
            </a:pPr>
            <a:r>
              <a:rPr lang="en-US" dirty="0" smtClean="0"/>
              <a:t>Avoid economic disruption and losses</a:t>
            </a:r>
          </a:p>
          <a:p>
            <a:pPr marL="171450" indent="-171450">
              <a:buFont typeface="Arial" panose="020B0604020202020204" pitchFamily="34" charset="0"/>
              <a:buChar char="•"/>
            </a:pPr>
            <a:r>
              <a:rPr lang="en-US" dirty="0" smtClean="0"/>
              <a:t>Protect the environment</a:t>
            </a:r>
          </a:p>
          <a:p>
            <a:pPr marL="171450" indent="-171450">
              <a:buFont typeface="Arial" panose="020B0604020202020204" pitchFamily="34" charset="0"/>
              <a:buChar char="•"/>
            </a:pPr>
            <a:r>
              <a:rPr lang="en-US" dirty="0" smtClean="0"/>
              <a:t>Create a better organized, more formal, institutionalized floodplain management system</a:t>
            </a:r>
          </a:p>
          <a:p>
            <a:pPr marL="171450" indent="-171450">
              <a:buFont typeface="Arial" panose="020B0604020202020204" pitchFamily="34" charset="0"/>
              <a:buChar char="•"/>
            </a:pPr>
            <a:r>
              <a:rPr lang="en-US" dirty="0" smtClean="0"/>
              <a:t>Provide a method for evaluating</a:t>
            </a:r>
            <a:r>
              <a:rPr lang="en-US" baseline="0" dirty="0" smtClean="0"/>
              <a:t> the effectiveness of its efforts against a nationally recognized benchmark</a:t>
            </a:r>
          </a:p>
          <a:p>
            <a:pPr marL="171450" indent="-171450">
              <a:buFont typeface="Arial" panose="020B0604020202020204" pitchFamily="34" charset="0"/>
              <a:buChar char="•"/>
            </a:pPr>
            <a:r>
              <a:rPr lang="en-US" baseline="0" dirty="0" smtClean="0"/>
              <a:t>Provide access to free technical assistance for designating and implementing some activities</a:t>
            </a:r>
          </a:p>
          <a:p>
            <a:pPr marL="171450" indent="-171450">
              <a:buFont typeface="Arial" panose="020B0604020202020204" pitchFamily="34" charset="0"/>
              <a:buChar char="•"/>
            </a:pPr>
            <a:r>
              <a:rPr lang="en-US" baseline="0" dirty="0" smtClean="0"/>
              <a:t>Build a knowledgeable constituency interested in supporting and improving flood protection measures through public information activities</a:t>
            </a:r>
          </a:p>
          <a:p>
            <a:pPr marL="171450" indent="-171450">
              <a:buFont typeface="Arial" panose="020B0604020202020204" pitchFamily="34" charset="0"/>
              <a:buChar char="•"/>
            </a:pPr>
            <a:r>
              <a:rPr lang="en-US" baseline="0" dirty="0" smtClean="0"/>
              <a:t>Instill community pride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162EAB3-97F6-4F8B-B164-12114DF83F67}" type="slidenum">
              <a:rPr lang="en-US" smtClean="0"/>
              <a:t>5</a:t>
            </a:fld>
            <a:endParaRPr lang="en-US"/>
          </a:p>
        </p:txBody>
      </p:sp>
    </p:spTree>
    <p:extLst>
      <p:ext uri="{BB962C8B-B14F-4D97-AF65-F5344CB8AC3E}">
        <p14:creationId xmlns:p14="http://schemas.microsoft.com/office/powerpoint/2010/main" val="1287989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Communities</a:t>
            </a:r>
            <a:r>
              <a:rPr lang="en-US" baseline="0" dirty="0" smtClean="0"/>
              <a:t> should prepare and implement those activities which best deal with their local problems, whether or not they are creditable under the CRS. Few, if any, of the CRS activities will produce premium reductions equal to or greater than the cost of their implementation. In considering whether to undertake a new floodplain management activity, a community must consider all of the benefits the activity will provide (not just insurance premium reductions) to determine whether it is worth implementing.</a:t>
            </a:r>
          </a:p>
          <a:p>
            <a:endParaRPr lang="en-US" baseline="0" dirty="0" smtClean="0"/>
          </a:p>
          <a:p>
            <a:r>
              <a:rPr lang="en-US" baseline="0" dirty="0" smtClean="0"/>
              <a:t>No fee is charged for a community to apply for participation in the CRS. The only costs the community incurs are those of implementing creditable floodplain management activities and the staff time needed to document those activities and prepare for and participate in the recertification process and verification visits.</a:t>
            </a:r>
          </a:p>
          <a:p>
            <a:endParaRPr lang="en-US" baseline="0" dirty="0" smtClean="0"/>
          </a:p>
          <a:p>
            <a:r>
              <a:rPr lang="en-US" baseline="0" dirty="0" smtClean="0"/>
              <a:t>Explanation of graphic:</a:t>
            </a:r>
          </a:p>
          <a:p>
            <a:r>
              <a:rPr lang="en-US" baseline="0" dirty="0" smtClean="0"/>
              <a:t>After joining CRS, the following timeline can be expected:</a:t>
            </a:r>
          </a:p>
          <a:p>
            <a:r>
              <a:rPr lang="en-US" baseline="0" dirty="0" smtClean="0"/>
              <a:t>Year 1 – Initial Verification visit from ISO Representative</a:t>
            </a:r>
          </a:p>
          <a:p>
            <a:r>
              <a:rPr lang="en-US" baseline="0" dirty="0" smtClean="0"/>
              <a:t>Year 2 – Annual Recertification – this is a self-certification that the community is still implementing the programs that led to the current Class rating</a:t>
            </a:r>
          </a:p>
          <a:p>
            <a:r>
              <a:rPr lang="en-US" baseline="0" dirty="0" smtClean="0"/>
              <a:t>Year 3 – Annual Recertification (For Class 6 and below.  Once Class 5 or above are attained, Year 3 is a Cycle Verification visit)</a:t>
            </a:r>
          </a:p>
          <a:p>
            <a:r>
              <a:rPr lang="en-US" baseline="0" dirty="0" smtClean="0"/>
              <a:t>Year 4 – Annual Recertification</a:t>
            </a:r>
          </a:p>
          <a:p>
            <a:r>
              <a:rPr lang="en-US" baseline="0" dirty="0" smtClean="0"/>
              <a:t>Year 5 – Cycle Verification – a verification visit from ISO to confirm that the community is still implementing the programs the led to the current Class rating, also typically taken as an opportunity to submit for additional activities to attain a higher Class rating. </a:t>
            </a:r>
          </a:p>
          <a:p>
            <a:r>
              <a:rPr lang="en-US" baseline="0" dirty="0" smtClean="0"/>
              <a:t>Year 6 – Annual Recertification.  </a:t>
            </a:r>
          </a:p>
          <a:p>
            <a:r>
              <a:rPr lang="en-US" baseline="0" dirty="0" smtClean="0"/>
              <a:t>The cycle continues…</a:t>
            </a:r>
            <a:endParaRPr lang="en-US" dirty="0"/>
          </a:p>
        </p:txBody>
      </p:sp>
      <p:sp>
        <p:nvSpPr>
          <p:cNvPr id="4" name="Slide Number Placeholder 3"/>
          <p:cNvSpPr>
            <a:spLocks noGrp="1"/>
          </p:cNvSpPr>
          <p:nvPr>
            <p:ph type="sldNum" sz="quarter" idx="10"/>
          </p:nvPr>
        </p:nvSpPr>
        <p:spPr/>
        <p:txBody>
          <a:bodyPr/>
          <a:lstStyle/>
          <a:p>
            <a:fld id="{7162EAB3-97F6-4F8B-B164-12114DF83F67}" type="slidenum">
              <a:rPr lang="en-US" smtClean="0"/>
              <a:t>6</a:t>
            </a:fld>
            <a:endParaRPr lang="en-US"/>
          </a:p>
        </p:txBody>
      </p:sp>
    </p:spTree>
    <p:extLst>
      <p:ext uri="{BB962C8B-B14F-4D97-AF65-F5344CB8AC3E}">
        <p14:creationId xmlns:p14="http://schemas.microsoft.com/office/powerpoint/2010/main" val="368597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Communities</a:t>
            </a:r>
            <a:r>
              <a:rPr lang="en-US" baseline="0" dirty="0" smtClean="0"/>
              <a:t> = Cities, Towns, and Unincorporated Counties</a:t>
            </a:r>
            <a:endParaRPr lang="en-US" dirty="0"/>
          </a:p>
        </p:txBody>
      </p:sp>
      <p:sp>
        <p:nvSpPr>
          <p:cNvPr id="4" name="Slide Number Placeholder 3"/>
          <p:cNvSpPr>
            <a:spLocks noGrp="1"/>
          </p:cNvSpPr>
          <p:nvPr>
            <p:ph type="sldNum" sz="quarter" idx="10"/>
          </p:nvPr>
        </p:nvSpPr>
        <p:spPr/>
        <p:txBody>
          <a:bodyPr/>
          <a:lstStyle/>
          <a:p>
            <a:fld id="{7162EAB3-97F6-4F8B-B164-12114DF83F67}" type="slidenum">
              <a:rPr lang="en-US" smtClean="0"/>
              <a:t>7</a:t>
            </a:fld>
            <a:endParaRPr lang="en-US"/>
          </a:p>
        </p:txBody>
      </p:sp>
    </p:spTree>
    <p:extLst>
      <p:ext uri="{BB962C8B-B14F-4D97-AF65-F5344CB8AC3E}">
        <p14:creationId xmlns:p14="http://schemas.microsoft.com/office/powerpoint/2010/main" val="3063468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PRESENTER:  Replace red text with appropriate information for your community.</a:t>
            </a:r>
          </a:p>
          <a:p>
            <a:endParaRPr lang="en-US" dirty="0" smtClean="0"/>
          </a:p>
          <a:p>
            <a:r>
              <a:rPr lang="en-US" dirty="0" smtClean="0"/>
              <a:t>To become</a:t>
            </a:r>
            <a:r>
              <a:rPr lang="en-US" baseline="0" dirty="0" smtClean="0"/>
              <a:t> and continue to be a Class 9 or better, a community must meet the following:</a:t>
            </a:r>
          </a:p>
          <a:p>
            <a:endParaRPr lang="en-US" baseline="0" dirty="0" smtClean="0"/>
          </a:p>
          <a:p>
            <a:pPr marL="228600" indent="-228600">
              <a:buAutoNum type="arabicPeriod"/>
            </a:pPr>
            <a:r>
              <a:rPr lang="en-US" baseline="0" dirty="0" smtClean="0"/>
              <a:t>The community must have been in the Regular Phase of the NFIP for at least one year.</a:t>
            </a:r>
          </a:p>
          <a:p>
            <a:pPr marL="228600" indent="-228600">
              <a:buAutoNum type="arabicPeriod"/>
            </a:pPr>
            <a:endParaRPr lang="en-US" baseline="0" dirty="0" smtClean="0"/>
          </a:p>
          <a:p>
            <a:pPr marL="228600" indent="-228600">
              <a:buAutoNum type="arabicPeriod"/>
            </a:pPr>
            <a:r>
              <a:rPr lang="en-US" baseline="0" dirty="0" smtClean="0"/>
              <a:t>The community must be in full compliance with the minimum requirements of the NFIP. There must be correspondence from the FEMA Region VIII Office stating that the community is in full compliance with the NFIP. The correspondence must have been sent within six months of the initial CRS verification visit. The FEMA Regional Office or State NFIP Coordinator may need to conduct a Community Assistance Visit if neither has been in the community recently. If a community is determined at any time to be in less-then-full compliance, it will retrograde to a CRS Class 10.</a:t>
            </a:r>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7162EAB3-97F6-4F8B-B164-12114DF83F67}" type="slidenum">
              <a:rPr lang="en-US" smtClean="0"/>
              <a:t>8</a:t>
            </a:fld>
            <a:endParaRPr lang="en-US"/>
          </a:p>
        </p:txBody>
      </p:sp>
    </p:spTree>
    <p:extLst>
      <p:ext uri="{BB962C8B-B14F-4D97-AF65-F5344CB8AC3E}">
        <p14:creationId xmlns:p14="http://schemas.microsoft.com/office/powerpoint/2010/main" val="1985917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PRESENTER:  Replace red text with appropriate information for your community.</a:t>
            </a:r>
          </a:p>
          <a:p>
            <a:endParaRPr lang="en-US" dirty="0" smtClean="0"/>
          </a:p>
          <a:p>
            <a:r>
              <a:rPr lang="en-US" dirty="0" smtClean="0"/>
              <a:t>To become</a:t>
            </a:r>
            <a:r>
              <a:rPr lang="en-US" baseline="0" dirty="0" smtClean="0"/>
              <a:t> and continue to be a Class 9 or better, a community must meet the following:</a:t>
            </a:r>
          </a:p>
          <a:p>
            <a:pPr marL="0" indent="0">
              <a:buFont typeface="+mj-lt"/>
              <a:buNone/>
            </a:pPr>
            <a:endParaRPr lang="en-US" baseline="0" dirty="0" smtClean="0"/>
          </a:p>
          <a:p>
            <a:pPr marL="228600" indent="-228600">
              <a:buFont typeface="+mj-lt"/>
              <a:buAutoNum type="arabicPeriod" startAt="3"/>
            </a:pPr>
            <a:r>
              <a:rPr lang="en-US" baseline="0" dirty="0" smtClean="0"/>
              <a:t>The community must maintain FEMA Elevation Certificates on all new buildings and substantial improvements constructed in the Special Flood Hazard Area (SFHA) after the community applies for CRS credit. This is explained in Activity 310 (Elevation Certificates) of the CRS Manual.</a:t>
            </a:r>
          </a:p>
          <a:p>
            <a:pPr marL="0" indent="0">
              <a:buNone/>
            </a:pPr>
            <a:endParaRPr lang="en-US" baseline="0" dirty="0" smtClean="0"/>
          </a:p>
          <a:p>
            <a:pPr marL="628650" lvl="1" indent="-171450">
              <a:lnSpc>
                <a:spcPct val="114000"/>
              </a:lnSpc>
              <a:buFont typeface="Arial" panose="020B0604020202020204" pitchFamily="34" charset="0"/>
              <a:buChar char="•"/>
            </a:pPr>
            <a:r>
              <a:rPr lang="en-US" sz="1200" dirty="0" smtClean="0"/>
              <a:t>A community’s permit files must include an official record that all new or substantially improved buildings in the SFHA are properly elevated.  </a:t>
            </a:r>
          </a:p>
          <a:p>
            <a:pPr marL="628650" lvl="1" indent="-171450">
              <a:lnSpc>
                <a:spcPct val="114000"/>
              </a:lnSpc>
              <a:buFont typeface="Arial" panose="020B0604020202020204" pitchFamily="34" charset="0"/>
              <a:buChar char="•"/>
            </a:pPr>
            <a:r>
              <a:rPr lang="en-US" sz="1200" dirty="0" smtClean="0"/>
              <a:t>FEMA encourages use of its Elevation Certificate form since CRS requires that form and it can be used to obtain flood insurance.</a:t>
            </a:r>
          </a:p>
          <a:p>
            <a:pPr marL="628650" lvl="1" indent="-171450">
              <a:lnSpc>
                <a:spcPct val="114000"/>
              </a:lnSpc>
              <a:buFont typeface="Arial" panose="020B0604020202020204" pitchFamily="34" charset="0"/>
              <a:buChar char="•"/>
            </a:pPr>
            <a:r>
              <a:rPr lang="en-US" sz="1200" dirty="0" smtClean="0"/>
              <a:t>If</a:t>
            </a:r>
            <a:r>
              <a:rPr lang="en-US" sz="1200" baseline="0" dirty="0" smtClean="0"/>
              <a:t> a community does not allow development within the Special Flood Hazard Area, there would be no elevation certificates and the community would document compliance with CRS requirements through a letter stating that no development is permitted.</a:t>
            </a:r>
          </a:p>
          <a:p>
            <a:endParaRPr lang="en-US" sz="1200" baseline="0" dirty="0" smtClean="0"/>
          </a:p>
          <a:p>
            <a:pPr marL="228600" indent="-228600">
              <a:buFont typeface="+mj-lt"/>
              <a:buAutoNum type="arabicPeriod" startAt="4"/>
            </a:pPr>
            <a:r>
              <a:rPr lang="en-US" dirty="0" smtClean="0"/>
              <a:t>A Repetitive</a:t>
            </a:r>
            <a:r>
              <a:rPr lang="en-US" baseline="0" dirty="0" smtClean="0"/>
              <a:t> Loss property is a </a:t>
            </a:r>
            <a:r>
              <a:rPr lang="en-US" dirty="0" smtClean="0"/>
              <a:t>single property with two or more flood insurance losses that exceeded $1,000 within the last 10 years. </a:t>
            </a:r>
            <a:r>
              <a:rPr lang="en-US" baseline="0" dirty="0" smtClean="0"/>
              <a:t>If there are one or more repetitive loss properties in the community, the community must take certain actions. These actions, which are described in Sections 501-504 of CRS Manual, include reviewing and updating the list of repetitive loss properties, mapping repetitive loss areas, describing the causes of the losses, and sending an outreach project to those areas each year. A community with 10 or more repetitive loss properties must also prepare a plan for addressing its repetitive flood problem.</a:t>
            </a:r>
          </a:p>
          <a:p>
            <a:pPr marL="228600" marR="0" lvl="0" indent="-228600" algn="l" defTabSz="914400" rtl="0" eaLnBrk="1" fontAlgn="auto" latinLnBrk="0" hangingPunct="1">
              <a:lnSpc>
                <a:spcPct val="114000"/>
              </a:lnSpc>
              <a:spcBef>
                <a:spcPts val="0"/>
              </a:spcBef>
              <a:spcAft>
                <a:spcPts val="0"/>
              </a:spcAft>
              <a:buClrTx/>
              <a:buSzTx/>
              <a:buFont typeface="+mj-lt"/>
              <a:buAutoNum type="arabicPeriod" startAt="4"/>
              <a:tabLst/>
              <a:defRPr/>
            </a:pPr>
            <a:endParaRPr lang="en-US" baseline="0" dirty="0" smtClean="0"/>
          </a:p>
          <a:p>
            <a:pPr marL="228600" marR="0" lvl="0" indent="-228600" algn="l" defTabSz="914400" rtl="0" eaLnBrk="1" fontAlgn="auto" latinLnBrk="0" hangingPunct="1">
              <a:lnSpc>
                <a:spcPct val="114000"/>
              </a:lnSpc>
              <a:spcBef>
                <a:spcPts val="0"/>
              </a:spcBef>
              <a:spcAft>
                <a:spcPts val="0"/>
              </a:spcAft>
              <a:buClrTx/>
              <a:buSzTx/>
              <a:buFont typeface="+mj-lt"/>
              <a:buAutoNum type="arabicPeriod" startAt="4"/>
              <a:tabLst/>
              <a:defRPr/>
            </a:pPr>
            <a:endParaRPr lang="en-US" baseline="0" dirty="0" smtClean="0"/>
          </a:p>
        </p:txBody>
      </p:sp>
      <p:sp>
        <p:nvSpPr>
          <p:cNvPr id="4" name="Slide Number Placeholder 3"/>
          <p:cNvSpPr>
            <a:spLocks noGrp="1"/>
          </p:cNvSpPr>
          <p:nvPr>
            <p:ph type="sldNum" sz="quarter" idx="10"/>
          </p:nvPr>
        </p:nvSpPr>
        <p:spPr/>
        <p:txBody>
          <a:bodyPr/>
          <a:lstStyle/>
          <a:p>
            <a:fld id="{7162EAB3-97F6-4F8B-B164-12114DF83F67}" type="slidenum">
              <a:rPr lang="en-US" smtClean="0"/>
              <a:t>9</a:t>
            </a:fld>
            <a:endParaRPr lang="en-US"/>
          </a:p>
        </p:txBody>
      </p:sp>
    </p:spTree>
    <p:extLst>
      <p:ext uri="{BB962C8B-B14F-4D97-AF65-F5344CB8AC3E}">
        <p14:creationId xmlns:p14="http://schemas.microsoft.com/office/powerpoint/2010/main" val="19859173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Black" panose="020B0A040201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626" y="0"/>
            <a:ext cx="9150626" cy="1700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9401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7249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2246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2700" y="25400"/>
            <a:ext cx="9156700" cy="149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9EAEB6E-AE63-4C63-894D-7E870A98A823}" type="datetimeFigureOut">
              <a:rPr lang="en-US" smtClean="0"/>
              <a:t>5/26/2016</a:t>
            </a:fld>
            <a:endParaRPr lang="en-US"/>
          </a:p>
        </p:txBody>
      </p:sp>
      <p:sp>
        <p:nvSpPr>
          <p:cNvPr id="5" name="Footer Placeholder 4"/>
          <p:cNvSpPr>
            <a:spLocks noGrp="1"/>
          </p:cNvSpPr>
          <p:nvPr>
            <p:ph type="ftr" sz="quarter" idx="11"/>
          </p:nvPr>
        </p:nvSpPr>
        <p:spPr>
          <a:xfrm>
            <a:off x="1447801" y="6324600"/>
            <a:ext cx="5827642" cy="39687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31EF3C8-3E0B-45ED-B0E7-0928C7C126F8}" type="slidenum">
              <a:rPr lang="en-US" smtClean="0"/>
              <a:t>‹#›</a:t>
            </a:fld>
            <a:endParaRPr lang="en-US"/>
          </a:p>
        </p:txBody>
      </p:sp>
    </p:spTree>
    <p:extLst>
      <p:ext uri="{BB962C8B-B14F-4D97-AF65-F5344CB8AC3E}">
        <p14:creationId xmlns:p14="http://schemas.microsoft.com/office/powerpoint/2010/main" val="3592230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42002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6087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9784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98806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90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38544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24503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0">
              <a:schemeClr val="tx1"/>
            </a:gs>
            <a:gs pos="100000">
              <a:srgbClr val="00B050"/>
            </a:gs>
          </a:gsLst>
          <a:path path="rect">
            <a:fillToRect t="100000" r="100000"/>
          </a:path>
          <a:tileRect l="-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scene3d>
              <a:camera prst="obliqueBottomLeft"/>
              <a:lightRig rig="soft" dir="tl">
                <a:rot lat="0" lon="0" rev="0"/>
              </a:lightRig>
            </a:scene3d>
            <a:sp3d extrusionH="57150" contourW="25400" prstMaterial="matte">
              <a:bevelT w="25400" h="55880" prst="relaxedInset"/>
              <a:contourClr>
                <a:schemeClr val="accent2">
                  <a:tint val="20000"/>
                </a:schemeClr>
              </a:contourClr>
            </a:sp3d>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2400" y="6171973"/>
            <a:ext cx="1219200" cy="625229"/>
          </a:xfrm>
          <a:prstGeom prst="rect">
            <a:avLst/>
          </a:prstGeom>
        </p:spPr>
      </p:pic>
      <p:sp>
        <p:nvSpPr>
          <p:cNvPr id="9" name="Rectangle 8"/>
          <p:cNvSpPr/>
          <p:nvPr userDrawn="1"/>
        </p:nvSpPr>
        <p:spPr>
          <a:xfrm>
            <a:off x="3581400" y="6431295"/>
            <a:ext cx="5410200" cy="338554"/>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n-US" sz="1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101600">
                    <a:schemeClr val="tx1">
                      <a:alpha val="60000"/>
                    </a:schemeClr>
                  </a:glow>
                  <a:reflection blurRad="12700" stA="50000" endPos="50000" dist="5000" dir="5400000" sy="-100000" rotWithShape="0"/>
                </a:effectLst>
              </a:rPr>
              <a:t>Colorado Floodplain management Program</a:t>
            </a:r>
            <a:endParaRPr lang="en-US" sz="1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101600">
                  <a:schemeClr val="tx1">
                    <a:alpha val="60000"/>
                  </a:schemeClr>
                </a:glow>
                <a:reflection blurRad="12700" stA="50000" endPos="50000" dist="5000" dir="5400000" sy="-100000" rotWithShape="0"/>
              </a:effectLst>
            </a:endParaRPr>
          </a:p>
        </p:txBody>
      </p:sp>
    </p:spTree>
    <p:extLst>
      <p:ext uri="{BB962C8B-B14F-4D97-AF65-F5344CB8AC3E}">
        <p14:creationId xmlns:p14="http://schemas.microsoft.com/office/powerpoint/2010/main" val="818823947"/>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400" b="1" kern="1200" cap="none" spc="50">
          <a:ln w="11430">
            <a:solidFill>
              <a:schemeClr val="tx1"/>
            </a:solidFill>
          </a:ln>
          <a:solidFill>
            <a:srgbClr val="0070C0"/>
          </a:solidFill>
          <a:effectLst>
            <a:outerShdw blurRad="76200" dist="50800" dir="5400000" algn="tl" rotWithShape="0">
              <a:srgbClr val="000000">
                <a:alpha val="65000"/>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3600"/>
            <a:ext cx="8153400" cy="1470025"/>
          </a:xfrm>
        </p:spPr>
        <p:txBody>
          <a:bodyPr>
            <a:normAutofit/>
          </a:bodyPr>
          <a:lstStyle/>
          <a:p>
            <a:pPr algn="ctr"/>
            <a:r>
              <a:rPr lang="en-US" dirty="0" smtClean="0"/>
              <a:t>Community Rating System</a:t>
            </a:r>
            <a:endParaRPr lang="en-US" dirty="0"/>
          </a:p>
        </p:txBody>
      </p:sp>
      <p:sp>
        <p:nvSpPr>
          <p:cNvPr id="3" name="Subtitle 2"/>
          <p:cNvSpPr>
            <a:spLocks noGrp="1"/>
          </p:cNvSpPr>
          <p:nvPr>
            <p:ph type="subTitle" idx="1"/>
          </p:nvPr>
        </p:nvSpPr>
        <p:spPr/>
        <p:txBody>
          <a:bodyPr/>
          <a:lstStyle/>
          <a:p>
            <a:r>
              <a:rPr lang="en-US" dirty="0"/>
              <a:t>Overview for Community Officials</a:t>
            </a:r>
          </a:p>
        </p:txBody>
      </p:sp>
    </p:spTree>
    <p:extLst>
      <p:ext uri="{BB962C8B-B14F-4D97-AF65-F5344CB8AC3E}">
        <p14:creationId xmlns:p14="http://schemas.microsoft.com/office/powerpoint/2010/main" val="28204067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Minimum Requirements (3 of 3)</a:t>
            </a:r>
            <a:endParaRPr lang="en-US" dirty="0"/>
          </a:p>
        </p:txBody>
      </p:sp>
      <p:sp>
        <p:nvSpPr>
          <p:cNvPr id="2" name="Content Placeholder 1"/>
          <p:cNvSpPr>
            <a:spLocks noGrp="1"/>
          </p:cNvSpPr>
          <p:nvPr>
            <p:ph idx="1"/>
          </p:nvPr>
        </p:nvSpPr>
        <p:spPr>
          <a:xfrm>
            <a:off x="457200" y="1600200"/>
            <a:ext cx="5715000" cy="4525963"/>
          </a:xfrm>
        </p:spPr>
        <p:txBody>
          <a:bodyPr>
            <a:normAutofit/>
          </a:bodyPr>
          <a:lstStyle/>
          <a:p>
            <a:pPr marL="514350" indent="-514350">
              <a:lnSpc>
                <a:spcPct val="114000"/>
              </a:lnSpc>
              <a:buFont typeface="+mj-lt"/>
              <a:buAutoNum type="arabicPeriod" startAt="5"/>
            </a:pPr>
            <a:r>
              <a:rPr lang="en-US" sz="2800" dirty="0" smtClean="0"/>
              <a:t>Maintain flood insurance policies on community-owned buildings in the SFHA</a:t>
            </a:r>
          </a:p>
          <a:p>
            <a:pPr marL="914400" lvl="1" indent="-514350">
              <a:lnSpc>
                <a:spcPct val="114000"/>
              </a:lnSpc>
              <a:buFont typeface="Wingdings" panose="05000000000000000000" pitchFamily="2" charset="2"/>
              <a:buChar char="ü"/>
            </a:pPr>
            <a:r>
              <a:rPr lang="en-US" sz="2400" dirty="0"/>
              <a:t>We </a:t>
            </a:r>
            <a:r>
              <a:rPr lang="en-US" sz="2400" dirty="0" smtClean="0">
                <a:solidFill>
                  <a:srgbClr val="FF0000"/>
                </a:solidFill>
              </a:rPr>
              <a:t>do/do not </a:t>
            </a:r>
            <a:r>
              <a:rPr lang="en-US" sz="2400" dirty="0" smtClean="0"/>
              <a:t>have insurance on our buildings.</a:t>
            </a:r>
            <a:endParaRPr lang="en-US" sz="2400" dirty="0"/>
          </a:p>
          <a:p>
            <a:pPr marL="514350" indent="-514350">
              <a:lnSpc>
                <a:spcPct val="114000"/>
              </a:lnSpc>
              <a:buFont typeface="+mj-lt"/>
              <a:buAutoNum type="arabicPeriod" startAt="5"/>
            </a:pPr>
            <a:r>
              <a:rPr lang="en-US" sz="2800" dirty="0" smtClean="0"/>
              <a:t>Demonstrate enough points to obtain </a:t>
            </a:r>
            <a:r>
              <a:rPr lang="en-US" sz="2800" dirty="0"/>
              <a:t>C</a:t>
            </a:r>
            <a:r>
              <a:rPr lang="en-US" sz="2800" dirty="0" smtClean="0"/>
              <a:t>lass 9</a:t>
            </a:r>
          </a:p>
          <a:p>
            <a:pPr marL="914400" lvl="1" indent="-514350">
              <a:lnSpc>
                <a:spcPct val="114000"/>
              </a:lnSpc>
              <a:buFont typeface="Wingdings" panose="05000000000000000000" pitchFamily="2" charset="2"/>
              <a:buChar char="ü"/>
            </a:pPr>
            <a:r>
              <a:rPr lang="en-US" sz="2400" dirty="0" smtClean="0"/>
              <a:t>The Quick Check shows that we </a:t>
            </a:r>
            <a:r>
              <a:rPr lang="en-US" sz="2400" dirty="0" smtClean="0">
                <a:solidFill>
                  <a:srgbClr val="FF0000"/>
                </a:solidFill>
              </a:rPr>
              <a:t>do/do not </a:t>
            </a:r>
            <a:r>
              <a:rPr lang="en-US" sz="2400" dirty="0" smtClean="0"/>
              <a:t>have enough points.</a:t>
            </a:r>
            <a:endParaRPr lang="en-US" sz="2400" dirty="0"/>
          </a:p>
          <a:p>
            <a:pPr marL="514350" indent="-514350">
              <a:lnSpc>
                <a:spcPct val="114000"/>
              </a:lnSpc>
              <a:buFont typeface="+mj-lt"/>
              <a:buAutoNum type="arabicPeriod" startAt="5"/>
            </a:pPr>
            <a:endParaRPr lang="en-US" sz="2800" dirty="0"/>
          </a:p>
        </p:txBody>
      </p:sp>
      <p:pic>
        <p:nvPicPr>
          <p:cNvPr id="2050" name="Picture 2" descr="C:\Users\kimberley_pirri\AppData\Local\Microsoft\Windows\Temporary Internet Files\Content.IE5\9N4RETXD\insuranc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3048000"/>
            <a:ext cx="253746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789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Steps towards Participation</a:t>
            </a:r>
            <a:endParaRPr lang="en-US" dirty="0"/>
          </a:p>
        </p:txBody>
      </p:sp>
      <p:sp>
        <p:nvSpPr>
          <p:cNvPr id="2" name="Content Placeholder 1"/>
          <p:cNvSpPr>
            <a:spLocks noGrp="1"/>
          </p:cNvSpPr>
          <p:nvPr>
            <p:ph idx="1"/>
          </p:nvPr>
        </p:nvSpPr>
        <p:spPr/>
        <p:txBody>
          <a:bodyPr>
            <a:normAutofit/>
          </a:bodyPr>
          <a:lstStyle/>
          <a:p>
            <a:pPr marL="514350" indent="-514350">
              <a:lnSpc>
                <a:spcPct val="114000"/>
              </a:lnSpc>
              <a:buFont typeface="+mj-lt"/>
              <a:buAutoNum type="arabicPeriod"/>
            </a:pPr>
            <a:r>
              <a:rPr lang="en-US" dirty="0" smtClean="0"/>
              <a:t>Submit Letter of Interest &amp; Quick Check to FEMA Region VIII</a:t>
            </a:r>
          </a:p>
          <a:p>
            <a:pPr marL="514350" indent="-514350">
              <a:lnSpc>
                <a:spcPct val="114000"/>
              </a:lnSpc>
              <a:buFont typeface="+mj-lt"/>
              <a:buAutoNum type="arabicPeriod"/>
            </a:pPr>
            <a:r>
              <a:rPr lang="en-US" dirty="0" smtClean="0"/>
              <a:t>Prepare needed CRS documentation</a:t>
            </a:r>
          </a:p>
          <a:p>
            <a:pPr marL="1092200" lvl="1" indent="-635000">
              <a:lnSpc>
                <a:spcPct val="114000"/>
              </a:lnSpc>
              <a:buFont typeface="Wingdings" panose="05000000000000000000" pitchFamily="2" charset="2"/>
              <a:buChar char="ü"/>
            </a:pPr>
            <a:r>
              <a:rPr lang="en-US" dirty="0" smtClean="0"/>
              <a:t>Community Certifications</a:t>
            </a:r>
          </a:p>
          <a:p>
            <a:pPr marL="1092200" lvl="1" indent="-635000">
              <a:lnSpc>
                <a:spcPct val="114000"/>
              </a:lnSpc>
              <a:buFont typeface="Wingdings" panose="05000000000000000000" pitchFamily="2" charset="2"/>
              <a:buChar char="ü"/>
            </a:pPr>
            <a:r>
              <a:rPr lang="en-US" dirty="0" smtClean="0"/>
              <a:t>Activity documentation</a:t>
            </a:r>
          </a:p>
          <a:p>
            <a:pPr marL="514350" indent="-514350">
              <a:lnSpc>
                <a:spcPct val="114000"/>
              </a:lnSpc>
              <a:buFont typeface="+mj-lt"/>
              <a:buAutoNum type="arabicPeriod"/>
            </a:pPr>
            <a:r>
              <a:rPr lang="en-US" dirty="0" smtClean="0"/>
              <a:t>Participate in initial verification visit</a:t>
            </a:r>
            <a:endParaRPr lang="en-US" dirty="0"/>
          </a:p>
        </p:txBody>
      </p:sp>
    </p:spTree>
    <p:extLst>
      <p:ext uri="{BB962C8B-B14F-4D97-AF65-F5344CB8AC3E}">
        <p14:creationId xmlns:p14="http://schemas.microsoft.com/office/powerpoint/2010/main" val="4020845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Questions?</a:t>
            </a:r>
            <a:endParaRPr lang="en-US" dirty="0"/>
          </a:p>
        </p:txBody>
      </p:sp>
      <p:sp>
        <p:nvSpPr>
          <p:cNvPr id="5" name="Content Placeholder 4"/>
          <p:cNvSpPr>
            <a:spLocks noGrp="1"/>
          </p:cNvSpPr>
          <p:nvPr>
            <p:ph type="subTitle" idx="1"/>
          </p:nvPr>
        </p:nvSpPr>
        <p:spPr/>
        <p:txBody>
          <a:bodyPr/>
          <a:lstStyle/>
          <a:p>
            <a:pPr marL="0" indent="0">
              <a:buNone/>
            </a:pPr>
            <a:endParaRPr lang="en-US" dirty="0"/>
          </a:p>
        </p:txBody>
      </p:sp>
    </p:spTree>
    <p:extLst>
      <p:ext uri="{BB962C8B-B14F-4D97-AF65-F5344CB8AC3E}">
        <p14:creationId xmlns:p14="http://schemas.microsoft.com/office/powerpoint/2010/main" val="879470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DCS\Projects\WTR\60492378_CWCB_CRS\900-Work\920 - Working Files\Community Presentation\Graphics\FIA-15_NFIP-Coordinators-Manual_2014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25534">
            <a:off x="4801056" y="1163060"/>
            <a:ext cx="3886209" cy="50292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normAutofit fontScale="90000"/>
          </a:bodyPr>
          <a:lstStyle/>
          <a:p>
            <a:r>
              <a:rPr lang="en-US" dirty="0" smtClean="0"/>
              <a:t>What is the Community Rating System (CRS)?</a:t>
            </a:r>
            <a:endParaRPr lang="en-US" dirty="0"/>
          </a:p>
        </p:txBody>
      </p:sp>
      <p:sp>
        <p:nvSpPr>
          <p:cNvPr id="2" name="Content Placeholder 1"/>
          <p:cNvSpPr>
            <a:spLocks noGrp="1"/>
          </p:cNvSpPr>
          <p:nvPr>
            <p:ph sz="half" idx="1"/>
          </p:nvPr>
        </p:nvSpPr>
        <p:spPr>
          <a:xfrm>
            <a:off x="457200" y="1600200"/>
            <a:ext cx="4800600" cy="4190999"/>
          </a:xfrm>
        </p:spPr>
        <p:txBody>
          <a:bodyPr>
            <a:noAutofit/>
          </a:bodyPr>
          <a:lstStyle/>
          <a:p>
            <a:pPr>
              <a:lnSpc>
                <a:spcPct val="114000"/>
              </a:lnSpc>
            </a:pPr>
            <a:r>
              <a:rPr lang="en-US" dirty="0" smtClean="0"/>
              <a:t>Voluntary incentive program through National Flood Insurance Program (NFIP)</a:t>
            </a:r>
          </a:p>
          <a:p>
            <a:pPr>
              <a:lnSpc>
                <a:spcPct val="114000"/>
              </a:lnSpc>
            </a:pPr>
            <a:r>
              <a:rPr lang="en-US" dirty="0" smtClean="0"/>
              <a:t>Rewards communities that exceed NFIP minimum floodplain management standards </a:t>
            </a:r>
          </a:p>
        </p:txBody>
      </p:sp>
    </p:spTree>
    <p:extLst>
      <p:ext uri="{BB962C8B-B14F-4D97-AF65-F5344CB8AC3E}">
        <p14:creationId xmlns:p14="http://schemas.microsoft.com/office/powerpoint/2010/main" val="790077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smtClean="0"/>
              <a:t>CRS Classes with Policyholder</a:t>
            </a:r>
            <a:br>
              <a:rPr lang="en-US" sz="3600" dirty="0" smtClean="0"/>
            </a:br>
            <a:r>
              <a:rPr lang="en-US" sz="3600" dirty="0" smtClean="0"/>
              <a:t>Premium Discounts</a:t>
            </a:r>
            <a:endParaRPr lang="en-US" sz="3600" dirty="0"/>
          </a:p>
        </p:txBody>
      </p:sp>
      <p:graphicFrame>
        <p:nvGraphicFramePr>
          <p:cNvPr id="4" name="Diagram 3"/>
          <p:cNvGraphicFramePr/>
          <p:nvPr>
            <p:extLst>
              <p:ext uri="{D42A27DB-BD31-4B8C-83A1-F6EECF244321}">
                <p14:modId xmlns:p14="http://schemas.microsoft.com/office/powerpoint/2010/main" val="223546573"/>
              </p:ext>
            </p:extLst>
          </p:nvPr>
        </p:nvGraphicFramePr>
        <p:xfrm>
          <a:off x="228600" y="1981200"/>
          <a:ext cx="48768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2578858" y="3295471"/>
            <a:ext cx="685800" cy="1200329"/>
          </a:xfrm>
          <a:prstGeom prst="rect">
            <a:avLst/>
          </a:prstGeom>
          <a:noFill/>
        </p:spPr>
        <p:txBody>
          <a:bodyPr wrap="square" lIns="91440" tIns="45720" rIns="91440" bIns="45720">
            <a:spAutoFit/>
          </a:bodyPr>
          <a:lstStyle/>
          <a:p>
            <a:pPr algn="ctr"/>
            <a:r>
              <a:rPr lang="en-US" sz="7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rPr>
              <a:t>=</a:t>
            </a:r>
            <a:endParaRPr lang="en-US" sz="7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ndParaRPr>
          </a:p>
        </p:txBody>
      </p:sp>
      <p:pic>
        <p:nvPicPr>
          <p:cNvPr id="1026" name="Picture 2" descr="M:\DCS\Projects\WTR\60492378_CWCB_CRS\900-Work\920 - Working Files\Community Presentation\Graphics\Table11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95800" y="1660184"/>
            <a:ext cx="4460875" cy="4783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211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Goals of the CRS</a:t>
            </a:r>
            <a:endParaRPr lang="en-US" dirty="0"/>
          </a:p>
        </p:txBody>
      </p:sp>
      <p:pic>
        <p:nvPicPr>
          <p:cNvPr id="2052" name="Picture 4" descr="M:\DCS\Projects\WTR\60436665_CWCB_FP_Mapping\Sub_00\6.0_Deliverables\Survey\10190005\Supplemental_Data\FieldRecon\Photos\JC_14\IMG_085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438" t="24792"/>
          <a:stretch/>
        </p:blipFill>
        <p:spPr bwMode="auto">
          <a:xfrm>
            <a:off x="152400" y="1752600"/>
            <a:ext cx="5607137" cy="441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657600" y="1752600"/>
            <a:ext cx="5410200" cy="4419600"/>
          </a:xfrm>
          <a:solidFill>
            <a:schemeClr val="tx1">
              <a:lumMod val="95000"/>
              <a:alpha val="50000"/>
            </a:schemeClr>
          </a:solidFill>
        </p:spPr>
        <p:txBody>
          <a:bodyPr>
            <a:normAutofit lnSpcReduction="10000"/>
          </a:bodyPr>
          <a:lstStyle/>
          <a:p>
            <a:pPr marL="514350" indent="-514350">
              <a:lnSpc>
                <a:spcPct val="114000"/>
              </a:lnSpc>
              <a:buFont typeface="+mj-lt"/>
              <a:buAutoNum type="arabicPeriod"/>
            </a:pPr>
            <a:r>
              <a:rPr lang="en-US" sz="2800" b="1" dirty="0" smtClean="0">
                <a:ln>
                  <a:solidFill>
                    <a:schemeClr val="bg1"/>
                  </a:solidFill>
                </a:ln>
                <a:solidFill>
                  <a:schemeClr val="bg2">
                    <a:lumMod val="60000"/>
                    <a:lumOff val="40000"/>
                  </a:schemeClr>
                </a:solidFill>
              </a:rPr>
              <a:t>Reduce and avoid flood damage to insurable property</a:t>
            </a:r>
          </a:p>
          <a:p>
            <a:pPr marL="514350" indent="-514350">
              <a:lnSpc>
                <a:spcPct val="114000"/>
              </a:lnSpc>
              <a:buFont typeface="+mj-lt"/>
              <a:buAutoNum type="arabicPeriod"/>
            </a:pPr>
            <a:r>
              <a:rPr lang="en-US" sz="2800" b="1" dirty="0" smtClean="0">
                <a:ln>
                  <a:solidFill>
                    <a:schemeClr val="bg1"/>
                  </a:solidFill>
                </a:ln>
                <a:solidFill>
                  <a:schemeClr val="bg2">
                    <a:lumMod val="60000"/>
                    <a:lumOff val="40000"/>
                  </a:schemeClr>
                </a:solidFill>
              </a:rPr>
              <a:t>Strengthen and support the insurance aspects of the NFIP</a:t>
            </a:r>
          </a:p>
          <a:p>
            <a:pPr marL="514350" indent="-514350">
              <a:lnSpc>
                <a:spcPct val="114000"/>
              </a:lnSpc>
              <a:buFont typeface="+mj-lt"/>
              <a:buAutoNum type="arabicPeriod"/>
            </a:pPr>
            <a:r>
              <a:rPr lang="en-US" sz="2800" b="1" dirty="0" smtClean="0">
                <a:ln>
                  <a:solidFill>
                    <a:schemeClr val="bg1"/>
                  </a:solidFill>
                </a:ln>
                <a:solidFill>
                  <a:schemeClr val="bg2">
                    <a:lumMod val="60000"/>
                    <a:lumOff val="40000"/>
                  </a:schemeClr>
                </a:solidFill>
              </a:rPr>
              <a:t>Encourage comprehensive floodplain and stormwater management</a:t>
            </a:r>
          </a:p>
        </p:txBody>
      </p:sp>
      <p:sp>
        <p:nvSpPr>
          <p:cNvPr id="5" name="TextBox 4"/>
          <p:cNvSpPr txBox="1"/>
          <p:nvPr/>
        </p:nvSpPr>
        <p:spPr>
          <a:xfrm>
            <a:off x="381000" y="5781615"/>
            <a:ext cx="3124200" cy="400110"/>
          </a:xfrm>
          <a:prstGeom prst="rect">
            <a:avLst/>
          </a:prstGeom>
          <a:noFill/>
        </p:spPr>
        <p:txBody>
          <a:bodyPr wrap="square" rtlCol="0">
            <a:spAutoFit/>
          </a:bodyPr>
          <a:lstStyle/>
          <a:p>
            <a:r>
              <a:rPr lang="en-US" sz="1000" dirty="0" smtClean="0"/>
              <a:t>Home damaged by 2013 flooding along James Creek.  </a:t>
            </a:r>
            <a:r>
              <a:rPr lang="en-US" sz="1000" dirty="0"/>
              <a:t>S</a:t>
            </a:r>
            <a:r>
              <a:rPr lang="en-US" sz="1000" dirty="0" smtClean="0"/>
              <a:t>ource: AECOM.</a:t>
            </a:r>
            <a:endParaRPr lang="en-US" sz="1000" dirty="0"/>
          </a:p>
        </p:txBody>
      </p:sp>
    </p:spTree>
    <p:extLst>
      <p:ext uri="{BB962C8B-B14F-4D97-AF65-F5344CB8AC3E}">
        <p14:creationId xmlns:p14="http://schemas.microsoft.com/office/powerpoint/2010/main" val="3546566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Benefits of the CRS</a:t>
            </a:r>
            <a:endParaRPr lang="en-US" dirty="0"/>
          </a:p>
        </p:txBody>
      </p:sp>
      <p:sp>
        <p:nvSpPr>
          <p:cNvPr id="2" name="Content Placeholder 1"/>
          <p:cNvSpPr>
            <a:spLocks noGrp="1"/>
          </p:cNvSpPr>
          <p:nvPr>
            <p:ph idx="1"/>
          </p:nvPr>
        </p:nvSpPr>
        <p:spPr/>
        <p:txBody>
          <a:bodyPr>
            <a:normAutofit lnSpcReduction="10000"/>
          </a:bodyPr>
          <a:lstStyle/>
          <a:p>
            <a:r>
              <a:rPr lang="en-US" dirty="0" smtClean="0"/>
              <a:t>Safer, more resilient communities</a:t>
            </a:r>
          </a:p>
          <a:p>
            <a:pPr lvl="1"/>
            <a:r>
              <a:rPr lang="en-US" dirty="0" smtClean="0"/>
              <a:t>Enhanced public safety</a:t>
            </a:r>
          </a:p>
          <a:p>
            <a:pPr lvl="1"/>
            <a:r>
              <a:rPr lang="en-US" dirty="0" smtClean="0"/>
              <a:t>Protect the environment</a:t>
            </a:r>
          </a:p>
          <a:p>
            <a:r>
              <a:rPr lang="en-US" dirty="0" smtClean="0"/>
              <a:t>Money stays in the community</a:t>
            </a:r>
          </a:p>
          <a:p>
            <a:pPr lvl="1"/>
            <a:r>
              <a:rPr lang="en-US" dirty="0" smtClean="0"/>
              <a:t>Reduced flood losses</a:t>
            </a:r>
          </a:p>
          <a:p>
            <a:pPr lvl="1"/>
            <a:r>
              <a:rPr lang="en-US" dirty="0" smtClean="0"/>
              <a:t>Lower flood insurance premiums</a:t>
            </a:r>
          </a:p>
          <a:p>
            <a:r>
              <a:rPr lang="en-US" dirty="0" smtClean="0"/>
              <a:t>Communities receive recognition for their flood risk reduction efforts </a:t>
            </a:r>
          </a:p>
          <a:p>
            <a:pPr lvl="1"/>
            <a:r>
              <a:rPr lang="en-US" dirty="0" smtClean="0"/>
              <a:t>Instills pride in the community</a:t>
            </a:r>
            <a:endParaRPr lang="en-US" dirty="0"/>
          </a:p>
        </p:txBody>
      </p:sp>
    </p:spTree>
    <p:extLst>
      <p:ext uri="{BB962C8B-B14F-4D97-AF65-F5344CB8AC3E}">
        <p14:creationId xmlns:p14="http://schemas.microsoft.com/office/powerpoint/2010/main" val="2595250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much work is the CRS?</a:t>
            </a:r>
            <a:endParaRPr lang="en-US" dirty="0"/>
          </a:p>
        </p:txBody>
      </p:sp>
      <p:sp>
        <p:nvSpPr>
          <p:cNvPr id="2" name="Content Placeholder 1"/>
          <p:cNvSpPr>
            <a:spLocks noGrp="1"/>
          </p:cNvSpPr>
          <p:nvPr>
            <p:ph idx="1"/>
          </p:nvPr>
        </p:nvSpPr>
        <p:spPr>
          <a:xfrm>
            <a:off x="457200" y="1600201"/>
            <a:ext cx="8305800" cy="2514600"/>
          </a:xfrm>
        </p:spPr>
        <p:txBody>
          <a:bodyPr>
            <a:normAutofit fontScale="85000" lnSpcReduction="10000"/>
          </a:bodyPr>
          <a:lstStyle/>
          <a:p>
            <a:pPr>
              <a:lnSpc>
                <a:spcPct val="124000"/>
              </a:lnSpc>
            </a:pPr>
            <a:r>
              <a:rPr lang="en-US" dirty="0" smtClean="0"/>
              <a:t>Designate CRS Coordinator</a:t>
            </a:r>
          </a:p>
          <a:p>
            <a:pPr lvl="1">
              <a:lnSpc>
                <a:spcPct val="124000"/>
              </a:lnSpc>
            </a:pPr>
            <a:r>
              <a:rPr lang="en-US" dirty="0" smtClean="0"/>
              <a:t>Often assigned to Floodplain Administrator</a:t>
            </a:r>
          </a:p>
          <a:p>
            <a:pPr>
              <a:lnSpc>
                <a:spcPct val="124000"/>
              </a:lnSpc>
            </a:pPr>
            <a:r>
              <a:rPr lang="en-US" dirty="0" smtClean="0"/>
              <a:t>Implementing creditable activities</a:t>
            </a:r>
          </a:p>
          <a:p>
            <a:pPr lvl="1">
              <a:lnSpc>
                <a:spcPct val="124000"/>
              </a:lnSpc>
            </a:pPr>
            <a:r>
              <a:rPr lang="en-US" dirty="0" smtClean="0"/>
              <a:t>Several community departments could be involved</a:t>
            </a:r>
          </a:p>
          <a:p>
            <a:pPr marL="109728" indent="0">
              <a:lnSpc>
                <a:spcPct val="124000"/>
              </a:lnSpc>
              <a:buNone/>
            </a:pPr>
            <a:endParaRPr lang="en-US" dirty="0"/>
          </a:p>
        </p:txBody>
      </p:sp>
      <p:graphicFrame>
        <p:nvGraphicFramePr>
          <p:cNvPr id="4" name="Diagram 3"/>
          <p:cNvGraphicFramePr/>
          <p:nvPr>
            <p:extLst>
              <p:ext uri="{D42A27DB-BD31-4B8C-83A1-F6EECF244321}">
                <p14:modId xmlns:p14="http://schemas.microsoft.com/office/powerpoint/2010/main" val="298785432"/>
              </p:ext>
            </p:extLst>
          </p:nvPr>
        </p:nvGraphicFramePr>
        <p:xfrm>
          <a:off x="3571875" y="3733800"/>
          <a:ext cx="5562600" cy="3017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1"/>
          <p:cNvSpPr txBox="1">
            <a:spLocks/>
          </p:cNvSpPr>
          <p:nvPr/>
        </p:nvSpPr>
        <p:spPr>
          <a:xfrm>
            <a:off x="457200" y="3657600"/>
            <a:ext cx="3505200" cy="2514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4000"/>
              </a:lnSpc>
            </a:pPr>
            <a:r>
              <a:rPr lang="en-US" sz="2700" dirty="0" smtClean="0"/>
              <a:t>Recertification/ Verification process</a:t>
            </a:r>
          </a:p>
          <a:p>
            <a:pPr lvl="1">
              <a:lnSpc>
                <a:spcPct val="114000"/>
              </a:lnSpc>
            </a:pPr>
            <a:r>
              <a:rPr lang="en-US" sz="2400" dirty="0" smtClean="0"/>
              <a:t>Staff time increases with each class</a:t>
            </a:r>
          </a:p>
          <a:p>
            <a:pPr marL="109728" indent="0">
              <a:lnSpc>
                <a:spcPct val="114000"/>
              </a:lnSpc>
              <a:buFont typeface="Arial" panose="020B0604020202020204" pitchFamily="34" charset="0"/>
              <a:buNone/>
            </a:pPr>
            <a:endParaRPr lang="en-US" sz="2400" dirty="0"/>
          </a:p>
        </p:txBody>
      </p:sp>
      <p:sp>
        <p:nvSpPr>
          <p:cNvPr id="6" name="Text Box 2"/>
          <p:cNvSpPr txBox="1"/>
          <p:nvPr/>
        </p:nvSpPr>
        <p:spPr>
          <a:xfrm>
            <a:off x="5162550" y="4114800"/>
            <a:ext cx="2057400" cy="410882"/>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lnSpc>
                <a:spcPct val="115000"/>
              </a:lnSpc>
              <a:spcBef>
                <a:spcPts val="0"/>
              </a:spcBef>
              <a:spcAft>
                <a:spcPts val="1000"/>
              </a:spcAft>
            </a:pPr>
            <a:r>
              <a:rPr lang="en-US" sz="900" dirty="0">
                <a:solidFill>
                  <a:schemeClr val="bg1"/>
                </a:solidFill>
                <a:effectLst/>
                <a:latin typeface="Calibri"/>
                <a:ea typeface="Calibri"/>
                <a:cs typeface="Times New Roman"/>
              </a:rPr>
              <a:t>*For Classes 1-5, Cycle Verification visits increase to a 3-year interval. </a:t>
            </a:r>
          </a:p>
        </p:txBody>
      </p:sp>
      <p:sp>
        <p:nvSpPr>
          <p:cNvPr id="7" name="Text Box 2"/>
          <p:cNvSpPr txBox="1">
            <a:spLocks noChangeArrowheads="1"/>
          </p:cNvSpPr>
          <p:nvPr/>
        </p:nvSpPr>
        <p:spPr bwMode="auto">
          <a:xfrm>
            <a:off x="4629150" y="5200650"/>
            <a:ext cx="552450" cy="541655"/>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2000" b="1" dirty="0">
                <a:solidFill>
                  <a:schemeClr val="bg1"/>
                </a:solidFill>
                <a:effectLst/>
                <a:latin typeface="Calibri"/>
                <a:ea typeface="Calibri"/>
                <a:cs typeface="Times New Roman"/>
              </a:rPr>
              <a:t>1</a:t>
            </a:r>
            <a:endParaRPr lang="en-US" sz="1000" dirty="0">
              <a:solidFill>
                <a:schemeClr val="bg1"/>
              </a:solidFill>
              <a:effectLst/>
              <a:latin typeface="Calibri"/>
              <a:ea typeface="Calibri"/>
              <a:cs typeface="Times New Roman"/>
            </a:endParaRPr>
          </a:p>
        </p:txBody>
      </p:sp>
      <p:sp>
        <p:nvSpPr>
          <p:cNvPr id="8" name="Text Box 2"/>
          <p:cNvSpPr txBox="1">
            <a:spLocks noChangeArrowheads="1"/>
          </p:cNvSpPr>
          <p:nvPr/>
        </p:nvSpPr>
        <p:spPr bwMode="auto">
          <a:xfrm>
            <a:off x="5200650" y="5200650"/>
            <a:ext cx="552450" cy="541655"/>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2000" b="1" dirty="0">
                <a:solidFill>
                  <a:schemeClr val="bg1"/>
                </a:solidFill>
                <a:effectLst/>
                <a:latin typeface="Calibri"/>
                <a:ea typeface="Calibri"/>
                <a:cs typeface="Times New Roman"/>
              </a:rPr>
              <a:t>2</a:t>
            </a:r>
            <a:endParaRPr lang="en-US" sz="1000" dirty="0">
              <a:solidFill>
                <a:schemeClr val="bg1"/>
              </a:solidFill>
              <a:effectLst/>
              <a:latin typeface="Calibri"/>
              <a:ea typeface="Calibri"/>
              <a:cs typeface="Times New Roman"/>
            </a:endParaRPr>
          </a:p>
        </p:txBody>
      </p:sp>
      <p:sp>
        <p:nvSpPr>
          <p:cNvPr id="9" name="Text Box 2"/>
          <p:cNvSpPr txBox="1">
            <a:spLocks noChangeArrowheads="1"/>
          </p:cNvSpPr>
          <p:nvPr/>
        </p:nvSpPr>
        <p:spPr bwMode="auto">
          <a:xfrm>
            <a:off x="6381750" y="5200650"/>
            <a:ext cx="552450" cy="541655"/>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2000" b="1" dirty="0">
                <a:solidFill>
                  <a:schemeClr val="bg1"/>
                </a:solidFill>
                <a:effectLst/>
                <a:latin typeface="Calibri"/>
                <a:ea typeface="Calibri"/>
                <a:cs typeface="Times New Roman"/>
              </a:rPr>
              <a:t>4</a:t>
            </a:r>
            <a:endParaRPr lang="en-US" sz="1000" dirty="0">
              <a:solidFill>
                <a:schemeClr val="bg1"/>
              </a:solidFill>
              <a:effectLst/>
              <a:latin typeface="Calibri"/>
              <a:ea typeface="Calibri"/>
              <a:cs typeface="Times New Roman"/>
            </a:endParaRPr>
          </a:p>
        </p:txBody>
      </p:sp>
      <p:sp>
        <p:nvSpPr>
          <p:cNvPr id="10" name="Text Box 2"/>
          <p:cNvSpPr txBox="1">
            <a:spLocks noChangeArrowheads="1"/>
          </p:cNvSpPr>
          <p:nvPr/>
        </p:nvSpPr>
        <p:spPr bwMode="auto">
          <a:xfrm>
            <a:off x="7219950" y="5200650"/>
            <a:ext cx="552450" cy="541655"/>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2000" b="1" dirty="0">
                <a:solidFill>
                  <a:schemeClr val="bg1"/>
                </a:solidFill>
                <a:effectLst/>
                <a:latin typeface="Calibri"/>
                <a:ea typeface="Calibri"/>
                <a:cs typeface="Times New Roman"/>
              </a:rPr>
              <a:t>5</a:t>
            </a:r>
            <a:endParaRPr lang="en-US" sz="1000" dirty="0">
              <a:solidFill>
                <a:schemeClr val="bg1"/>
              </a:solidFill>
              <a:effectLst/>
              <a:latin typeface="Calibri"/>
              <a:ea typeface="Calibri"/>
              <a:cs typeface="Times New Roman"/>
            </a:endParaRPr>
          </a:p>
        </p:txBody>
      </p:sp>
      <p:sp>
        <p:nvSpPr>
          <p:cNvPr id="11" name="Text Box 2"/>
          <p:cNvSpPr txBox="1">
            <a:spLocks noChangeArrowheads="1"/>
          </p:cNvSpPr>
          <p:nvPr/>
        </p:nvSpPr>
        <p:spPr bwMode="auto">
          <a:xfrm>
            <a:off x="8058150" y="5200650"/>
            <a:ext cx="552450" cy="541655"/>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2000" b="1" dirty="0">
                <a:solidFill>
                  <a:schemeClr val="bg1"/>
                </a:solidFill>
                <a:effectLst/>
                <a:latin typeface="Calibri"/>
                <a:ea typeface="Calibri"/>
                <a:cs typeface="Times New Roman"/>
              </a:rPr>
              <a:t>6</a:t>
            </a:r>
            <a:endParaRPr lang="en-US" sz="1000" dirty="0">
              <a:solidFill>
                <a:schemeClr val="bg1"/>
              </a:solidFill>
              <a:effectLst/>
              <a:latin typeface="Calibri"/>
              <a:ea typeface="Calibri"/>
              <a:cs typeface="Times New Roman"/>
            </a:endParaRPr>
          </a:p>
        </p:txBody>
      </p:sp>
      <p:sp>
        <p:nvSpPr>
          <p:cNvPr id="12" name="Text Box 2"/>
          <p:cNvSpPr txBox="1">
            <a:spLocks noChangeArrowheads="1"/>
          </p:cNvSpPr>
          <p:nvPr/>
        </p:nvSpPr>
        <p:spPr bwMode="auto">
          <a:xfrm>
            <a:off x="5848350" y="5200650"/>
            <a:ext cx="552450" cy="541655"/>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2000" b="1" dirty="0">
                <a:solidFill>
                  <a:schemeClr val="bg1"/>
                </a:solidFill>
                <a:effectLst/>
                <a:latin typeface="Calibri"/>
                <a:ea typeface="Calibri"/>
                <a:cs typeface="Times New Roman"/>
              </a:rPr>
              <a:t>3*</a:t>
            </a:r>
            <a:endParaRPr lang="en-US" sz="1000" dirty="0">
              <a:solidFill>
                <a:schemeClr val="bg1"/>
              </a:solidFill>
              <a:effectLst/>
              <a:latin typeface="Calibri"/>
              <a:ea typeface="Calibri"/>
              <a:cs typeface="Times New Roman"/>
            </a:endParaRPr>
          </a:p>
        </p:txBody>
      </p:sp>
      <p:sp>
        <p:nvSpPr>
          <p:cNvPr id="25" name="Right Arrow 24"/>
          <p:cNvSpPr/>
          <p:nvPr/>
        </p:nvSpPr>
        <p:spPr>
          <a:xfrm>
            <a:off x="8686800" y="5257800"/>
            <a:ext cx="381000" cy="38100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6499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other Colorado Communities doing?</a:t>
            </a:r>
            <a:endParaRPr lang="en-US" dirty="0"/>
          </a:p>
        </p:txBody>
      </p:sp>
      <p:sp>
        <p:nvSpPr>
          <p:cNvPr id="3" name="Content Placeholder 2"/>
          <p:cNvSpPr>
            <a:spLocks noGrp="1"/>
          </p:cNvSpPr>
          <p:nvPr>
            <p:ph idx="1"/>
          </p:nvPr>
        </p:nvSpPr>
        <p:spPr>
          <a:xfrm>
            <a:off x="228599" y="1600201"/>
            <a:ext cx="8897587" cy="1066800"/>
          </a:xfrm>
        </p:spPr>
        <p:txBody>
          <a:bodyPr/>
          <a:lstStyle/>
          <a:p>
            <a:pPr marL="0" indent="0">
              <a:buNone/>
            </a:pPr>
            <a:r>
              <a:rPr lang="en-US" dirty="0" smtClean="0"/>
              <a:t>Of 334 </a:t>
            </a:r>
            <a:r>
              <a:rPr lang="en-US" dirty="0"/>
              <a:t>Colorado communities, </a:t>
            </a:r>
            <a:r>
              <a:rPr lang="en-US" dirty="0" smtClean="0"/>
              <a:t>46 participate</a:t>
            </a:r>
            <a:br>
              <a:rPr lang="en-US" dirty="0" smtClean="0"/>
            </a:br>
            <a:r>
              <a:rPr lang="en-US" dirty="0" smtClean="0"/>
              <a:t> in the CRS.</a:t>
            </a:r>
          </a:p>
        </p:txBody>
      </p:sp>
      <p:sp>
        <p:nvSpPr>
          <p:cNvPr id="6" name="Content Placeholder 2"/>
          <p:cNvSpPr txBox="1">
            <a:spLocks/>
          </p:cNvSpPr>
          <p:nvPr/>
        </p:nvSpPr>
        <p:spPr>
          <a:xfrm>
            <a:off x="187901" y="2819400"/>
            <a:ext cx="3345874" cy="3581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5425" indent="-225425">
              <a:lnSpc>
                <a:spcPct val="114000"/>
              </a:lnSpc>
            </a:pPr>
            <a:r>
              <a:rPr lang="en-US" sz="2000" dirty="0" smtClean="0"/>
              <a:t>Participating communities span the state: </a:t>
            </a:r>
          </a:p>
          <a:p>
            <a:pPr marL="625475" lvl="1" indent="-225425"/>
            <a:r>
              <a:rPr lang="en-US" sz="1600" dirty="0" smtClean="0"/>
              <a:t>Brush, Class </a:t>
            </a:r>
            <a:r>
              <a:rPr lang="en-US" sz="1600" dirty="0"/>
              <a:t>9</a:t>
            </a:r>
          </a:p>
          <a:p>
            <a:pPr marL="625475" lvl="1" indent="-225425"/>
            <a:r>
              <a:rPr lang="en-US" sz="1600" dirty="0" smtClean="0"/>
              <a:t>Mesa County, Class 8</a:t>
            </a:r>
          </a:p>
          <a:p>
            <a:pPr marL="625475" lvl="1" indent="-225425"/>
            <a:r>
              <a:rPr lang="en-US" sz="1600" dirty="0" smtClean="0"/>
              <a:t>Alamosa, Class 7</a:t>
            </a:r>
          </a:p>
          <a:p>
            <a:pPr marL="625475" lvl="1" indent="-225425"/>
            <a:r>
              <a:rPr lang="en-US" sz="1600" dirty="0" smtClean="0"/>
              <a:t>Boulder Co., Class </a:t>
            </a:r>
            <a:r>
              <a:rPr lang="en-US" sz="1600" dirty="0" smtClean="0"/>
              <a:t>5</a:t>
            </a:r>
          </a:p>
          <a:p>
            <a:pPr marL="625475" lvl="1" indent="-225425"/>
            <a:r>
              <a:rPr lang="en-US" sz="1600" dirty="0" smtClean="0"/>
              <a:t>Fort Collins, Class 2</a:t>
            </a:r>
            <a:endParaRPr lang="en-US" sz="1600" dirty="0" smtClean="0"/>
          </a:p>
          <a:p>
            <a:pPr marL="225425" indent="-225425">
              <a:lnSpc>
                <a:spcPct val="114000"/>
              </a:lnSpc>
            </a:pPr>
            <a:r>
              <a:rPr lang="en-US" sz="2000" dirty="0" smtClean="0"/>
              <a:t>Increasing participation </a:t>
            </a:r>
            <a:br>
              <a:rPr lang="en-US" sz="2000" dirty="0" smtClean="0"/>
            </a:br>
            <a:r>
              <a:rPr lang="en-US" sz="2000" dirty="0" smtClean="0"/>
              <a:t>is one of CWCB’s</a:t>
            </a:r>
            <a:br>
              <a:rPr lang="en-US" sz="2000" dirty="0" smtClean="0"/>
            </a:br>
            <a:r>
              <a:rPr lang="en-US" sz="2000" dirty="0" smtClean="0"/>
              <a:t>resiliency goals.</a:t>
            </a:r>
          </a:p>
        </p:txBody>
      </p:sp>
      <p:sp>
        <p:nvSpPr>
          <p:cNvPr id="4" name="TextBox 3"/>
          <p:cNvSpPr txBox="1"/>
          <p:nvPr/>
        </p:nvSpPr>
        <p:spPr>
          <a:xfrm>
            <a:off x="3276600" y="6019800"/>
            <a:ext cx="5760720" cy="369332"/>
          </a:xfrm>
          <a:prstGeom prst="rect">
            <a:avLst/>
          </a:prstGeom>
          <a:noFill/>
        </p:spPr>
        <p:txBody>
          <a:bodyPr wrap="square" rtlCol="0">
            <a:spAutoFit/>
          </a:bodyPr>
          <a:lstStyle/>
          <a:p>
            <a:r>
              <a:rPr lang="en-US" sz="900" b="1" dirty="0" smtClean="0"/>
              <a:t>Source:  Community Rating System Eligible Communities Table, Effective May 1, 2016</a:t>
            </a:r>
            <a:r>
              <a:rPr lang="en-US" sz="900" b="1" dirty="0"/>
              <a:t>. http://www.fema.gov/media-library-data/1458756801023-311019d76271533f6b21ce505df7bd3c/20_crs_508_apr2016.pdf </a:t>
            </a:r>
          </a:p>
        </p:txBody>
      </p:sp>
      <p:pic>
        <p:nvPicPr>
          <p:cNvPr id="5" name="Picture 2" descr="M:\DCS\Projects\WTR\60492378_CWCB_CRS\900-Work\920 - Working Files\Community Presentation\Graphics\CRS_MAP_forPresentation_r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2438400"/>
            <a:ext cx="4922188" cy="35661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M:\DCS\Projects\WTR\60492378_CWCB_CRS\900-Work\920 - Working Files\Community Presentation\Graphics\CRS_MAP_forPresentation_Legen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7315" y="3200400"/>
            <a:ext cx="1013685"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008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Minimum Requirements (1 of 3)</a:t>
            </a:r>
            <a:endParaRPr lang="en-US" dirty="0"/>
          </a:p>
        </p:txBody>
      </p:sp>
      <p:sp>
        <p:nvSpPr>
          <p:cNvPr id="2" name="Content Placeholder 1"/>
          <p:cNvSpPr>
            <a:spLocks noGrp="1"/>
          </p:cNvSpPr>
          <p:nvPr>
            <p:ph idx="1"/>
          </p:nvPr>
        </p:nvSpPr>
        <p:spPr>
          <a:xfrm>
            <a:off x="457200" y="1600200"/>
            <a:ext cx="6096000" cy="4525963"/>
          </a:xfrm>
        </p:spPr>
        <p:txBody>
          <a:bodyPr>
            <a:normAutofit/>
          </a:bodyPr>
          <a:lstStyle/>
          <a:p>
            <a:pPr marL="514350" indent="-514350">
              <a:lnSpc>
                <a:spcPct val="114000"/>
              </a:lnSpc>
              <a:buFont typeface="+mj-lt"/>
              <a:buAutoNum type="arabicPeriod"/>
            </a:pPr>
            <a:r>
              <a:rPr lang="en-US" sz="2800" dirty="0" smtClean="0"/>
              <a:t>Be in the Regular Phase of the NFIP for at least one year. </a:t>
            </a:r>
          </a:p>
          <a:p>
            <a:pPr marL="981075" lvl="1" indent="-457200">
              <a:lnSpc>
                <a:spcPct val="114000"/>
              </a:lnSpc>
              <a:buFont typeface="Wingdings" panose="05000000000000000000" pitchFamily="2" charset="2"/>
              <a:buChar char="ü"/>
            </a:pPr>
            <a:r>
              <a:rPr lang="en-US" sz="2400" dirty="0"/>
              <a:t>We </a:t>
            </a:r>
            <a:r>
              <a:rPr lang="en-US" sz="2400" dirty="0" smtClean="0"/>
              <a:t>have been in the Regular Phase for </a:t>
            </a:r>
            <a:r>
              <a:rPr lang="en-US" sz="2400" dirty="0" smtClean="0">
                <a:solidFill>
                  <a:srgbClr val="FF0000"/>
                </a:solidFill>
              </a:rPr>
              <a:t>XX </a:t>
            </a:r>
            <a:r>
              <a:rPr lang="en-US" sz="2400" dirty="0" smtClean="0"/>
              <a:t>years.</a:t>
            </a:r>
            <a:endParaRPr lang="en-US" sz="2400" dirty="0"/>
          </a:p>
          <a:p>
            <a:pPr marL="514350" indent="-514350">
              <a:lnSpc>
                <a:spcPct val="114000"/>
              </a:lnSpc>
              <a:buFont typeface="+mj-lt"/>
              <a:buAutoNum type="arabicPeriod"/>
            </a:pPr>
            <a:r>
              <a:rPr lang="en-US" sz="2800" dirty="0" smtClean="0"/>
              <a:t>Be in full compliance with NFIP</a:t>
            </a:r>
          </a:p>
          <a:p>
            <a:pPr marL="981075" lvl="1" indent="-457200">
              <a:lnSpc>
                <a:spcPct val="114000"/>
              </a:lnSpc>
              <a:buFont typeface="Wingdings" panose="05000000000000000000" pitchFamily="2" charset="2"/>
              <a:buChar char="ü"/>
            </a:pPr>
            <a:r>
              <a:rPr lang="en-US" sz="2400" dirty="0" smtClean="0"/>
              <a:t>We </a:t>
            </a:r>
            <a:r>
              <a:rPr lang="en-US" sz="2400" dirty="0" smtClean="0">
                <a:solidFill>
                  <a:srgbClr val="FF0000"/>
                </a:solidFill>
              </a:rPr>
              <a:t>will need to have/have had </a:t>
            </a:r>
            <a:r>
              <a:rPr lang="en-US" sz="2400" dirty="0" smtClean="0"/>
              <a:t>a Community Assistance Visit  to verify this.</a:t>
            </a:r>
          </a:p>
        </p:txBody>
      </p:sp>
      <p:pic>
        <p:nvPicPr>
          <p:cNvPr id="3074" name="Picture 2" descr="C:\Users\kimberley_pirri\AppData\Local\Microsoft\Windows\Temporary Internet Files\Content.IE5\HU014VEL\entrevista_guion[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04180">
            <a:off x="6054485" y="2908327"/>
            <a:ext cx="2930625" cy="3221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621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normAutofit/>
          </a:bodyPr>
          <a:lstStyle/>
          <a:p>
            <a:r>
              <a:rPr lang="en-US" dirty="0" smtClean="0"/>
              <a:t>Minimum Requirements (2 of 3)</a:t>
            </a:r>
            <a:endParaRPr lang="en-US" dirty="0"/>
          </a:p>
        </p:txBody>
      </p:sp>
      <p:pic>
        <p:nvPicPr>
          <p:cNvPr id="5" name="Picture 2" descr="M:\DCS\Projects\WTR\60492378_CWCB_CRS\900-Work\920 - Working Files\Community Presentation\Graphics\Pages from f_053_elevationcertificate_jan1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260"/>
          <a:stretch/>
        </p:blipFill>
        <p:spPr bwMode="auto">
          <a:xfrm rot="353942">
            <a:off x="4905574" y="1574481"/>
            <a:ext cx="4083457" cy="262850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half" idx="1"/>
          </p:nvPr>
        </p:nvSpPr>
        <p:spPr>
          <a:xfrm>
            <a:off x="457200" y="1295400"/>
            <a:ext cx="4724400" cy="4525963"/>
          </a:xfrm>
        </p:spPr>
        <p:txBody>
          <a:bodyPr>
            <a:normAutofit/>
          </a:bodyPr>
          <a:lstStyle/>
          <a:p>
            <a:pPr marL="514350" indent="-514350">
              <a:lnSpc>
                <a:spcPct val="114000"/>
              </a:lnSpc>
              <a:buFont typeface="+mj-lt"/>
              <a:buAutoNum type="arabicPeriod" startAt="3"/>
            </a:pPr>
            <a:r>
              <a:rPr lang="en-US" dirty="0"/>
              <a:t>Maintain FEMA Elevation Certificates on buildings in the SFHA</a:t>
            </a:r>
          </a:p>
          <a:p>
            <a:pPr marL="1023938" lvl="1" indent="-514350">
              <a:lnSpc>
                <a:spcPct val="114000"/>
              </a:lnSpc>
              <a:buFont typeface="Wingdings" panose="05000000000000000000" pitchFamily="2" charset="2"/>
              <a:buChar char="ü"/>
            </a:pPr>
            <a:r>
              <a:rPr lang="en-US" dirty="0" smtClean="0"/>
              <a:t>Our </a:t>
            </a:r>
            <a:r>
              <a:rPr lang="en-US" dirty="0"/>
              <a:t>community </a:t>
            </a:r>
            <a:r>
              <a:rPr lang="en-US" dirty="0">
                <a:solidFill>
                  <a:srgbClr val="FF0000"/>
                </a:solidFill>
              </a:rPr>
              <a:t>has/does not have</a:t>
            </a:r>
            <a:r>
              <a:rPr lang="en-US" dirty="0"/>
              <a:t> ECs on file.</a:t>
            </a:r>
          </a:p>
          <a:p>
            <a:pPr marL="514350" indent="-514350">
              <a:lnSpc>
                <a:spcPct val="114000"/>
              </a:lnSpc>
              <a:buFont typeface="+mj-lt"/>
              <a:buAutoNum type="arabicPeriod" startAt="3"/>
            </a:pPr>
            <a:r>
              <a:rPr lang="en-US" dirty="0" smtClean="0"/>
              <a:t>Meet Repetitive Loss criteria</a:t>
            </a:r>
          </a:p>
          <a:p>
            <a:pPr marL="968375" lvl="2" indent="-514350">
              <a:lnSpc>
                <a:spcPct val="114000"/>
              </a:lnSpc>
              <a:buFont typeface="Wingdings" panose="05000000000000000000" pitchFamily="2" charset="2"/>
              <a:buChar char="ü"/>
            </a:pPr>
            <a:r>
              <a:rPr lang="en-US" sz="2400" dirty="0"/>
              <a:t>Our</a:t>
            </a:r>
            <a:r>
              <a:rPr lang="en-US" dirty="0"/>
              <a:t> community </a:t>
            </a:r>
            <a:r>
              <a:rPr lang="en-US" dirty="0" smtClean="0"/>
              <a:t>has </a:t>
            </a:r>
            <a:r>
              <a:rPr lang="en-US" dirty="0" smtClean="0">
                <a:solidFill>
                  <a:srgbClr val="FF0000"/>
                </a:solidFill>
              </a:rPr>
              <a:t>XX </a:t>
            </a:r>
            <a:r>
              <a:rPr lang="en-US" dirty="0" smtClean="0"/>
              <a:t>Repetitive Loss structures.</a:t>
            </a:r>
            <a:endParaRPr lang="en-US" dirty="0"/>
          </a:p>
          <a:p>
            <a:pPr marL="514350" indent="-514350">
              <a:lnSpc>
                <a:spcPct val="114000"/>
              </a:lnSpc>
              <a:buFont typeface="+mj-lt"/>
              <a:buAutoNum type="arabicPeriod" startAt="3"/>
            </a:pPr>
            <a:endParaRPr lang="en-US" dirty="0" smtClean="0"/>
          </a:p>
          <a:p>
            <a:pPr marL="514350" indent="-514350">
              <a:lnSpc>
                <a:spcPct val="134000"/>
              </a:lnSpc>
              <a:buFont typeface="+mj-lt"/>
              <a:buAutoNum type="arabicPeriod" startAt="3"/>
            </a:pPr>
            <a:endParaRPr lang="en-US" dirty="0" smtClean="0"/>
          </a:p>
        </p:txBody>
      </p:sp>
      <p:pic>
        <p:nvPicPr>
          <p:cNvPr id="1027" name="Picture 3" descr="C:\Users\kimberley_pirri\AppData\Local\Microsoft\Windows\Temporary Internet Files\Content.IE5\W3FS4P3K\1280px-KesennumaBrokenHous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5702" y="4114800"/>
            <a:ext cx="2743200" cy="2057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918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CWC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Pond design template</Template>
  <TotalTime>1244</TotalTime>
  <Words>2020</Words>
  <Application>Microsoft Office PowerPoint</Application>
  <PresentationFormat>On-screen Show (4:3)</PresentationFormat>
  <Paragraphs>178</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CWCB</vt:lpstr>
      <vt:lpstr>Community Rating System</vt:lpstr>
      <vt:lpstr>What is the Community Rating System (CRS)?</vt:lpstr>
      <vt:lpstr>CRS Classes with Policyholder Premium Discounts</vt:lpstr>
      <vt:lpstr>Goals of the CRS</vt:lpstr>
      <vt:lpstr>Benefits of the CRS</vt:lpstr>
      <vt:lpstr>How much work is the CRS?</vt:lpstr>
      <vt:lpstr>What are other Colorado Communities doing?</vt:lpstr>
      <vt:lpstr>Minimum Requirements (1 of 3)</vt:lpstr>
      <vt:lpstr>Minimum Requirements (2 of 3)</vt:lpstr>
      <vt:lpstr>Minimum Requirements (3 of 3)</vt:lpstr>
      <vt:lpstr>Steps towards Participation</vt:lpstr>
      <vt:lpstr>Questions?</vt:lpstr>
    </vt:vector>
  </TitlesOfParts>
  <Company>AECOM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Rating System (CRS)</dc:title>
  <dc:creator>Benenati, Tim</dc:creator>
  <cp:lastModifiedBy>Kimberley A. Pirri, PE, CFM</cp:lastModifiedBy>
  <cp:revision>88</cp:revision>
  <dcterms:created xsi:type="dcterms:W3CDTF">2016-03-29T20:59:34Z</dcterms:created>
  <dcterms:modified xsi:type="dcterms:W3CDTF">2016-05-26T16:48:59Z</dcterms:modified>
</cp:coreProperties>
</file>